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sldIdLst>
    <p:sldId id="266" r:id="rId2"/>
    <p:sldId id="304" r:id="rId3"/>
    <p:sldId id="305" r:id="rId4"/>
    <p:sldId id="283" r:id="rId5"/>
    <p:sldId id="284" r:id="rId6"/>
    <p:sldId id="285" r:id="rId7"/>
    <p:sldId id="258" r:id="rId8"/>
    <p:sldId id="259" r:id="rId9"/>
    <p:sldId id="286" r:id="rId10"/>
    <p:sldId id="287" r:id="rId11"/>
    <p:sldId id="263"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8" r:id="rId27"/>
    <p:sldId id="289" r:id="rId28"/>
    <p:sldId id="291" r:id="rId29"/>
    <p:sldId id="292" r:id="rId30"/>
    <p:sldId id="293" r:id="rId31"/>
    <p:sldId id="294" r:id="rId32"/>
    <p:sldId id="295" r:id="rId33"/>
    <p:sldId id="299" r:id="rId34"/>
    <p:sldId id="300" r:id="rId35"/>
    <p:sldId id="301" r:id="rId36"/>
    <p:sldId id="302" r:id="rId37"/>
    <p:sldId id="303" r:id="rId38"/>
    <p:sldId id="307" r:id="rId39"/>
    <p:sldId id="297" r:id="rId40"/>
    <p:sldId id="298" r:id="rId41"/>
    <p:sldId id="328" r:id="rId42"/>
    <p:sldId id="401" r:id="rId43"/>
    <p:sldId id="402" r:id="rId44"/>
    <p:sldId id="403" r:id="rId45"/>
    <p:sldId id="404" r:id="rId46"/>
    <p:sldId id="405" r:id="rId47"/>
    <p:sldId id="406" r:id="rId48"/>
    <p:sldId id="407" r:id="rId49"/>
    <p:sldId id="408" r:id="rId50"/>
    <p:sldId id="409" r:id="rId51"/>
    <p:sldId id="410" r:id="rId52"/>
    <p:sldId id="412" r:id="rId53"/>
    <p:sldId id="413" r:id="rId54"/>
    <p:sldId id="414" r:id="rId55"/>
    <p:sldId id="411" r:id="rId56"/>
    <p:sldId id="415" r:id="rId57"/>
    <p:sldId id="319" r:id="rId58"/>
    <p:sldId id="309" r:id="rId59"/>
    <p:sldId id="320" r:id="rId60"/>
    <p:sldId id="321" r:id="rId61"/>
    <p:sldId id="312" r:id="rId62"/>
    <p:sldId id="313" r:id="rId63"/>
    <p:sldId id="310" r:id="rId64"/>
    <p:sldId id="315" r:id="rId65"/>
    <p:sldId id="316" r:id="rId66"/>
    <p:sldId id="317" r:id="rId67"/>
    <p:sldId id="318" r:id="rId68"/>
    <p:sldId id="323" r:id="rId69"/>
    <p:sldId id="324" r:id="rId70"/>
    <p:sldId id="325" r:id="rId71"/>
    <p:sldId id="326" r:id="rId72"/>
    <p:sldId id="311" r:id="rId73"/>
    <p:sldId id="329" r:id="rId74"/>
    <p:sldId id="330" r:id="rId75"/>
    <p:sldId id="331" r:id="rId76"/>
    <p:sldId id="332" r:id="rId77"/>
    <p:sldId id="333" r:id="rId78"/>
    <p:sldId id="334"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1" r:id="rId104"/>
    <p:sldId id="362" r:id="rId105"/>
    <p:sldId id="363" r:id="rId106"/>
    <p:sldId id="364" r:id="rId107"/>
    <p:sldId id="366" r:id="rId108"/>
    <p:sldId id="367" r:id="rId109"/>
    <p:sldId id="416" r:id="rId110"/>
    <p:sldId id="417" r:id="rId111"/>
    <p:sldId id="418" r:id="rId112"/>
    <p:sldId id="419" r:id="rId113"/>
    <p:sldId id="420" r:id="rId114"/>
    <p:sldId id="421" r:id="rId115"/>
    <p:sldId id="422" r:id="rId116"/>
    <p:sldId id="423" r:id="rId117"/>
    <p:sldId id="424" r:id="rId118"/>
    <p:sldId id="425" r:id="rId119"/>
    <p:sldId id="426" r:id="rId120"/>
    <p:sldId id="427" r:id="rId121"/>
    <p:sldId id="428" r:id="rId122"/>
    <p:sldId id="429" r:id="rId123"/>
    <p:sldId id="430" r:id="rId124"/>
    <p:sldId id="431" r:id="rId125"/>
    <p:sldId id="432" r:id="rId126"/>
    <p:sldId id="433" r:id="rId127"/>
    <p:sldId id="434" r:id="rId128"/>
    <p:sldId id="435" r:id="rId129"/>
    <p:sldId id="436" r:id="rId130"/>
    <p:sldId id="437" r:id="rId131"/>
    <p:sldId id="438" r:id="rId132"/>
    <p:sldId id="368" r:id="rId133"/>
    <p:sldId id="335" r:id="rId134"/>
    <p:sldId id="439" r:id="rId135"/>
    <p:sldId id="369" r:id="rId136"/>
    <p:sldId id="370" r:id="rId137"/>
    <p:sldId id="371" r:id="rId138"/>
    <p:sldId id="372" r:id="rId139"/>
    <p:sldId id="373" r:id="rId140"/>
    <p:sldId id="374" r:id="rId141"/>
    <p:sldId id="375" r:id="rId142"/>
    <p:sldId id="376" r:id="rId143"/>
    <p:sldId id="377" r:id="rId144"/>
    <p:sldId id="378" r:id="rId145"/>
    <p:sldId id="379" r:id="rId146"/>
    <p:sldId id="380" r:id="rId147"/>
    <p:sldId id="381" r:id="rId148"/>
    <p:sldId id="382" r:id="rId149"/>
    <p:sldId id="383" r:id="rId150"/>
    <p:sldId id="384" r:id="rId151"/>
    <p:sldId id="385" r:id="rId152"/>
    <p:sldId id="386" r:id="rId153"/>
    <p:sldId id="387" r:id="rId154"/>
    <p:sldId id="388" r:id="rId155"/>
    <p:sldId id="389" r:id="rId156"/>
    <p:sldId id="390" r:id="rId157"/>
    <p:sldId id="391" r:id="rId158"/>
    <p:sldId id="392" r:id="rId159"/>
    <p:sldId id="393" r:id="rId160"/>
    <p:sldId id="394" r:id="rId161"/>
    <p:sldId id="395" r:id="rId162"/>
    <p:sldId id="396" r:id="rId163"/>
    <p:sldId id="397" r:id="rId164"/>
    <p:sldId id="398" r:id="rId165"/>
    <p:sldId id="399" r:id="rId166"/>
    <p:sldId id="400" r:id="rId1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35EE-9DC1-4473-9FB7-095811DD3CCA}" type="datetimeFigureOut">
              <a:rPr lang="en-US" smtClean="0"/>
              <a:t>11/29/2021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22E379-1A97-469E-BE70-91E2F38326AC}" type="slidenum">
              <a:rPr lang="en-US" smtClean="0"/>
              <a:t>‹#›</a:t>
            </a:fld>
            <a:endParaRPr lang="en-US"/>
          </a:p>
        </p:txBody>
      </p:sp>
    </p:spTree>
    <p:extLst>
      <p:ext uri="{BB962C8B-B14F-4D97-AF65-F5344CB8AC3E}">
        <p14:creationId xmlns:p14="http://schemas.microsoft.com/office/powerpoint/2010/main" val="4124068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22E379-1A97-469E-BE70-91E2F38326AC}" type="slidenum">
              <a:rPr lang="en-US" smtClean="0"/>
              <a:t>1</a:t>
            </a:fld>
            <a:endParaRPr lang="en-US"/>
          </a:p>
        </p:txBody>
      </p:sp>
    </p:spTree>
    <p:extLst>
      <p:ext uri="{BB962C8B-B14F-4D97-AF65-F5344CB8AC3E}">
        <p14:creationId xmlns:p14="http://schemas.microsoft.com/office/powerpoint/2010/main" val="3846907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r>
              <a:rPr lang="en-US" smtClean="0"/>
              <a:t>Er. Jendi Bade Shrestha</a:t>
            </a:r>
            <a:endParaRPr lang="en-US"/>
          </a:p>
        </p:txBody>
      </p:sp>
      <p:sp>
        <p:nvSpPr>
          <p:cNvPr id="7" name="Slide Number Placeholder 6"/>
          <p:cNvSpPr>
            <a:spLocks noGrp="1"/>
          </p:cNvSpPr>
          <p:nvPr>
            <p:ph type="sldNum" sz="quarter" idx="12"/>
          </p:nvPr>
        </p:nvSpPr>
        <p:spPr/>
        <p:txBody>
          <a:bodyPr/>
          <a:lstStyle>
            <a:lvl1pPr>
              <a:defRPr/>
            </a:lvl1pPr>
          </a:lstStyle>
          <a:p>
            <a:pPr>
              <a:defRPr/>
            </a:pPr>
            <a:fld id="{CE5FCDAD-2421-4F8C-B9D8-08C3037DA45A}" type="slidenum">
              <a:rPr lang="ar-SA"/>
              <a:pPr>
                <a:defRPr/>
              </a:pPr>
              <a:t>‹#›</a:t>
            </a:fld>
            <a:endParaRPr lang="en-US"/>
          </a:p>
        </p:txBody>
      </p:sp>
    </p:spTree>
    <p:extLst>
      <p:ext uri="{BB962C8B-B14F-4D97-AF65-F5344CB8AC3E}">
        <p14:creationId xmlns:p14="http://schemas.microsoft.com/office/powerpoint/2010/main" val="950559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Er. Jendi Bade Shrestha</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Er. Jendi Bade Shrestha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72.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image" Target="../media/image174.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image" Target="../media/image180.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image" Target="../media/image182.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image" Target="../media/image185.JPG"/><Relationship Id="rId1" Type="http://schemas.openxmlformats.org/officeDocument/2006/relationships/slideLayout" Target="../slideLayouts/slideLayout2.xml"/><Relationship Id="rId4" Type="http://schemas.openxmlformats.org/officeDocument/2006/relationships/image" Target="../media/image187.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4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4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5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55.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JPG"/><Relationship Id="rId7" Type="http://schemas.openxmlformats.org/officeDocument/2006/relationships/image" Target="../media/image73.JP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56.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0.JPG"/><Relationship Id="rId7" Type="http://schemas.openxmlformats.org/officeDocument/2006/relationships/image" Target="../media/image74.JPG"/><Relationship Id="rId2" Type="http://schemas.openxmlformats.org/officeDocument/2006/relationships/image" Target="../media/image75.JPG"/><Relationship Id="rId1" Type="http://schemas.openxmlformats.org/officeDocument/2006/relationships/slideLayout" Target="../slideLayouts/slideLayout2.xml"/><Relationship Id="rId6" Type="http://schemas.openxmlformats.org/officeDocument/2006/relationships/image" Target="../media/image77.JPG"/><Relationship Id="rId5" Type="http://schemas.openxmlformats.org/officeDocument/2006/relationships/image" Target="../media/image72.JPG"/><Relationship Id="rId4" Type="http://schemas.openxmlformats.org/officeDocument/2006/relationships/image" Target="../media/image76.JPG"/></Relationships>
</file>

<file path=ppt/slides/_rels/slide5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xml"/><Relationship Id="rId6" Type="http://schemas.openxmlformats.org/officeDocument/2006/relationships/image" Target="../media/image91.JPG"/><Relationship Id="rId5" Type="http://schemas.openxmlformats.org/officeDocument/2006/relationships/image" Target="../media/image90.JPG"/><Relationship Id="rId4" Type="http://schemas.openxmlformats.org/officeDocument/2006/relationships/image" Target="../media/image89.JPG"/></Relationships>
</file>

<file path=ppt/slides/_rels/slide6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88.JPG"/><Relationship Id="rId1" Type="http://schemas.openxmlformats.org/officeDocument/2006/relationships/slideLayout" Target="../slideLayouts/slideLayout2.xml"/><Relationship Id="rId5" Type="http://schemas.openxmlformats.org/officeDocument/2006/relationships/image" Target="../media/image100.JPG"/><Relationship Id="rId4" Type="http://schemas.openxmlformats.org/officeDocument/2006/relationships/image" Target="../media/image99.JPG"/></Relationships>
</file>

<file path=ppt/slides/_rels/slide6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85800"/>
            <a:ext cx="8610600" cy="5440363"/>
          </a:xfrm>
        </p:spPr>
        <p:txBody>
          <a:bodyPr>
            <a:normAutofit/>
          </a:bodyPr>
          <a:lstStyle/>
          <a:p>
            <a:pPr marL="0" indent="0" algn="ctr">
              <a:buNone/>
            </a:pPr>
            <a:endParaRPr lang="en-US" sz="4000" b="1" dirty="0">
              <a:latin typeface="Bookman Old Style" pitchFamily="18" charset="0"/>
            </a:endParaRPr>
          </a:p>
          <a:p>
            <a:pPr marL="0" indent="0" algn="ctr">
              <a:buNone/>
            </a:pPr>
            <a:endParaRPr lang="en-US" sz="4000" b="1" dirty="0" smtClean="0">
              <a:latin typeface="Bookman Old Style" pitchFamily="18" charset="0"/>
            </a:endParaRPr>
          </a:p>
          <a:p>
            <a:pPr marL="0" indent="0" algn="ctr">
              <a:buNone/>
            </a:pPr>
            <a:endParaRPr lang="en-US" sz="4000" b="1" dirty="0" smtClean="0">
              <a:latin typeface="Bookman Old Style" pitchFamily="18" charset="0"/>
            </a:endParaRPr>
          </a:p>
          <a:p>
            <a:pPr marL="0" indent="0" algn="ctr">
              <a:buNone/>
            </a:pPr>
            <a:r>
              <a:rPr lang="en-US" sz="4000" b="1" dirty="0" smtClean="0">
                <a:solidFill>
                  <a:srgbClr val="FF0000"/>
                </a:solidFill>
                <a:latin typeface="Bookman Old Style" pitchFamily="18" charset="0"/>
              </a:rPr>
              <a:t>TREE</a:t>
            </a:r>
            <a:endParaRPr lang="en-US" sz="4000" b="1" dirty="0">
              <a:solidFill>
                <a:srgbClr val="FF0000"/>
              </a:solidFill>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2493041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533400"/>
            <a:ext cx="8600199" cy="48006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1960720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914400"/>
            <a:ext cx="8001000" cy="3676135"/>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1814688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72" y="533400"/>
            <a:ext cx="8521628" cy="45339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101</a:t>
            </a:fld>
            <a:endParaRPr lang="en-US"/>
          </a:p>
        </p:txBody>
      </p:sp>
      <p:sp>
        <p:nvSpPr>
          <p:cNvPr id="6" name="TextBox 5"/>
          <p:cNvSpPr txBox="1"/>
          <p:nvPr/>
        </p:nvSpPr>
        <p:spPr>
          <a:xfrm>
            <a:off x="762000" y="5105401"/>
            <a:ext cx="2438399" cy="830997"/>
          </a:xfrm>
          <a:prstGeom prst="rect">
            <a:avLst/>
          </a:prstGeom>
          <a:noFill/>
        </p:spPr>
        <p:txBody>
          <a:bodyPr wrap="square" rtlCol="0">
            <a:spAutoFit/>
          </a:bodyPr>
          <a:lstStyle/>
          <a:p>
            <a:r>
              <a:rPr lang="en-US" sz="2400" b="1" dirty="0" smtClean="0">
                <a:solidFill>
                  <a:srgbClr val="B54EC0"/>
                </a:solidFill>
                <a:latin typeface="+mj-lt"/>
              </a:rPr>
              <a:t>Left of Left</a:t>
            </a:r>
          </a:p>
          <a:p>
            <a:endParaRPr lang="en-US" sz="2400" b="1" dirty="0">
              <a:solidFill>
                <a:srgbClr val="B54EC0"/>
              </a:solidFill>
              <a:latin typeface="+mj-lt"/>
            </a:endParaRPr>
          </a:p>
        </p:txBody>
      </p:sp>
      <p:sp>
        <p:nvSpPr>
          <p:cNvPr id="7" name="TextBox 6"/>
          <p:cNvSpPr txBox="1"/>
          <p:nvPr/>
        </p:nvSpPr>
        <p:spPr>
          <a:xfrm>
            <a:off x="3657601" y="3581400"/>
            <a:ext cx="2438399" cy="830997"/>
          </a:xfrm>
          <a:prstGeom prst="rect">
            <a:avLst/>
          </a:prstGeom>
          <a:noFill/>
        </p:spPr>
        <p:txBody>
          <a:bodyPr wrap="square" rtlCol="0">
            <a:spAutoFit/>
          </a:bodyPr>
          <a:lstStyle/>
          <a:p>
            <a:r>
              <a:rPr lang="en-US" sz="2400" b="1" dirty="0" smtClean="0">
                <a:solidFill>
                  <a:srgbClr val="B54EC0"/>
                </a:solidFill>
                <a:latin typeface="+mj-lt"/>
              </a:rPr>
              <a:t>Rotate Right</a:t>
            </a:r>
          </a:p>
          <a:p>
            <a:endParaRPr lang="en-US" sz="2400" b="1" dirty="0">
              <a:solidFill>
                <a:srgbClr val="B54EC0"/>
              </a:solidFill>
              <a:latin typeface="+mj-lt"/>
            </a:endParaRPr>
          </a:p>
        </p:txBody>
      </p:sp>
      <p:sp>
        <p:nvSpPr>
          <p:cNvPr id="8" name="TextBox 7"/>
          <p:cNvSpPr txBox="1"/>
          <p:nvPr/>
        </p:nvSpPr>
        <p:spPr>
          <a:xfrm>
            <a:off x="8001000" y="2361358"/>
            <a:ext cx="1066800" cy="369332"/>
          </a:xfrm>
          <a:prstGeom prst="rect">
            <a:avLst/>
          </a:prstGeom>
          <a:noFill/>
        </p:spPr>
        <p:txBody>
          <a:bodyPr wrap="square" rtlCol="0">
            <a:spAutoFit/>
          </a:bodyPr>
          <a:lstStyle/>
          <a:p>
            <a:r>
              <a:rPr lang="en-US" dirty="0" smtClean="0"/>
              <a:t>0-0=0</a:t>
            </a:r>
            <a:endParaRPr lang="en-US" dirty="0"/>
          </a:p>
        </p:txBody>
      </p:sp>
      <p:sp>
        <p:nvSpPr>
          <p:cNvPr id="9" name="TextBox 8"/>
          <p:cNvSpPr txBox="1"/>
          <p:nvPr/>
        </p:nvSpPr>
        <p:spPr>
          <a:xfrm>
            <a:off x="6934200" y="1219200"/>
            <a:ext cx="1066800" cy="369332"/>
          </a:xfrm>
          <a:prstGeom prst="rect">
            <a:avLst/>
          </a:prstGeom>
          <a:noFill/>
        </p:spPr>
        <p:txBody>
          <a:bodyPr wrap="square" rtlCol="0">
            <a:spAutoFit/>
          </a:bodyPr>
          <a:lstStyle/>
          <a:p>
            <a:r>
              <a:rPr lang="en-US" dirty="0" smtClean="0"/>
              <a:t>2-1=1</a:t>
            </a:r>
            <a:endParaRPr lang="en-US" dirty="0"/>
          </a:p>
        </p:txBody>
      </p:sp>
      <p:sp>
        <p:nvSpPr>
          <p:cNvPr id="10" name="TextBox 9"/>
          <p:cNvSpPr txBox="1"/>
          <p:nvPr/>
        </p:nvSpPr>
        <p:spPr>
          <a:xfrm>
            <a:off x="6934200" y="4227731"/>
            <a:ext cx="1066800" cy="369332"/>
          </a:xfrm>
          <a:prstGeom prst="rect">
            <a:avLst/>
          </a:prstGeom>
          <a:noFill/>
        </p:spPr>
        <p:txBody>
          <a:bodyPr wrap="square" rtlCol="0">
            <a:spAutoFit/>
          </a:bodyPr>
          <a:lstStyle/>
          <a:p>
            <a:r>
              <a:rPr lang="en-US" dirty="0" smtClean="0"/>
              <a:t>0-0=0</a:t>
            </a:r>
            <a:endParaRPr lang="en-US" dirty="0"/>
          </a:p>
        </p:txBody>
      </p:sp>
      <p:sp>
        <p:nvSpPr>
          <p:cNvPr id="11" name="TextBox 10"/>
          <p:cNvSpPr txBox="1"/>
          <p:nvPr/>
        </p:nvSpPr>
        <p:spPr>
          <a:xfrm>
            <a:off x="5562600" y="2361358"/>
            <a:ext cx="1066800" cy="369332"/>
          </a:xfrm>
          <a:prstGeom prst="rect">
            <a:avLst/>
          </a:prstGeom>
          <a:noFill/>
        </p:spPr>
        <p:txBody>
          <a:bodyPr wrap="square" rtlCol="0">
            <a:spAutoFit/>
          </a:bodyPr>
          <a:lstStyle/>
          <a:p>
            <a:r>
              <a:rPr lang="en-US" dirty="0" smtClean="0"/>
              <a:t>1-1=0</a:t>
            </a:r>
            <a:endParaRPr lang="en-US" dirty="0"/>
          </a:p>
        </p:txBody>
      </p:sp>
      <p:sp>
        <p:nvSpPr>
          <p:cNvPr id="12" name="TextBox 11"/>
          <p:cNvSpPr txBox="1"/>
          <p:nvPr/>
        </p:nvSpPr>
        <p:spPr>
          <a:xfrm>
            <a:off x="5029200" y="4227731"/>
            <a:ext cx="1066800" cy="369332"/>
          </a:xfrm>
          <a:prstGeom prst="rect">
            <a:avLst/>
          </a:prstGeom>
          <a:noFill/>
        </p:spPr>
        <p:txBody>
          <a:bodyPr wrap="square" rtlCol="0">
            <a:spAutoFit/>
          </a:bodyPr>
          <a:lstStyle/>
          <a:p>
            <a:r>
              <a:rPr lang="en-US" dirty="0" smtClean="0"/>
              <a:t>0-0=0</a:t>
            </a:r>
            <a:endParaRPr lang="en-US" dirty="0"/>
          </a:p>
        </p:txBody>
      </p:sp>
    </p:spTree>
    <p:extLst>
      <p:ext uri="{BB962C8B-B14F-4D97-AF65-F5344CB8AC3E}">
        <p14:creationId xmlns:p14="http://schemas.microsoft.com/office/powerpoint/2010/main" val="18146881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76200"/>
            <a:ext cx="3400245" cy="8382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14400"/>
            <a:ext cx="5867400" cy="5486400"/>
          </a:xfrm>
          <a:prstGeom prst="rect">
            <a:avLst/>
          </a:prstGeom>
        </p:spPr>
      </p:pic>
      <p:sp>
        <p:nvSpPr>
          <p:cNvPr id="7" name="TextBox 6"/>
          <p:cNvSpPr txBox="1"/>
          <p:nvPr/>
        </p:nvSpPr>
        <p:spPr>
          <a:xfrm>
            <a:off x="2057400" y="4724400"/>
            <a:ext cx="838200" cy="400110"/>
          </a:xfrm>
          <a:prstGeom prst="rect">
            <a:avLst/>
          </a:prstGeom>
          <a:noFill/>
        </p:spPr>
        <p:txBody>
          <a:bodyPr wrap="square" rtlCol="0">
            <a:spAutoFit/>
          </a:bodyPr>
          <a:lstStyle/>
          <a:p>
            <a:r>
              <a:rPr lang="en-US" sz="2000" b="1" dirty="0" smtClean="0">
                <a:solidFill>
                  <a:srgbClr val="FF0000"/>
                </a:solidFill>
              </a:rPr>
              <a:t>0</a:t>
            </a:r>
            <a:endParaRPr lang="en-US" sz="2000" b="1" dirty="0">
              <a:solidFill>
                <a:srgbClr val="FF0000"/>
              </a:solidFill>
            </a:endParaRPr>
          </a:p>
        </p:txBody>
      </p:sp>
      <p:sp>
        <p:nvSpPr>
          <p:cNvPr id="8" name="TextBox 7"/>
          <p:cNvSpPr txBox="1"/>
          <p:nvPr/>
        </p:nvSpPr>
        <p:spPr>
          <a:xfrm>
            <a:off x="685800" y="3429000"/>
            <a:ext cx="838200" cy="400110"/>
          </a:xfrm>
          <a:prstGeom prst="rect">
            <a:avLst/>
          </a:prstGeom>
          <a:noFill/>
        </p:spPr>
        <p:txBody>
          <a:bodyPr wrap="square" rtlCol="0">
            <a:spAutoFit/>
          </a:bodyPr>
          <a:lstStyle/>
          <a:p>
            <a:r>
              <a:rPr lang="en-US" sz="2000" b="1" dirty="0" smtClean="0">
                <a:solidFill>
                  <a:srgbClr val="FF0000"/>
                </a:solidFill>
              </a:rPr>
              <a:t>0</a:t>
            </a:r>
            <a:endParaRPr lang="en-US" sz="2000" b="1" dirty="0">
              <a:solidFill>
                <a:srgbClr val="FF0000"/>
              </a:solidFill>
            </a:endParaRPr>
          </a:p>
        </p:txBody>
      </p:sp>
      <p:sp>
        <p:nvSpPr>
          <p:cNvPr id="9" name="TextBox 8"/>
          <p:cNvSpPr txBox="1"/>
          <p:nvPr/>
        </p:nvSpPr>
        <p:spPr>
          <a:xfrm>
            <a:off x="3733800" y="3457545"/>
            <a:ext cx="838200" cy="400110"/>
          </a:xfrm>
          <a:prstGeom prst="rect">
            <a:avLst/>
          </a:prstGeom>
          <a:noFill/>
        </p:spPr>
        <p:txBody>
          <a:bodyPr wrap="square" rtlCol="0">
            <a:spAutoFit/>
          </a:bodyPr>
          <a:lstStyle/>
          <a:p>
            <a:r>
              <a:rPr lang="en-US" sz="2000" b="1" dirty="0" smtClean="0">
                <a:solidFill>
                  <a:srgbClr val="FF0000"/>
                </a:solidFill>
              </a:rPr>
              <a:t>1-0=1</a:t>
            </a:r>
            <a:endParaRPr lang="en-US" sz="2000" b="1" dirty="0">
              <a:solidFill>
                <a:srgbClr val="FF0000"/>
              </a:solidFill>
            </a:endParaRPr>
          </a:p>
        </p:txBody>
      </p:sp>
      <p:sp>
        <p:nvSpPr>
          <p:cNvPr id="10" name="TextBox 9"/>
          <p:cNvSpPr txBox="1"/>
          <p:nvPr/>
        </p:nvSpPr>
        <p:spPr>
          <a:xfrm>
            <a:off x="1143000" y="1981200"/>
            <a:ext cx="1219200" cy="400110"/>
          </a:xfrm>
          <a:prstGeom prst="rect">
            <a:avLst/>
          </a:prstGeom>
          <a:noFill/>
        </p:spPr>
        <p:txBody>
          <a:bodyPr wrap="square" rtlCol="0">
            <a:spAutoFit/>
          </a:bodyPr>
          <a:lstStyle/>
          <a:p>
            <a:r>
              <a:rPr lang="en-US" sz="2000" b="1" dirty="0" smtClean="0">
                <a:solidFill>
                  <a:srgbClr val="FF0000"/>
                </a:solidFill>
              </a:rPr>
              <a:t>1-2=-1</a:t>
            </a:r>
            <a:endParaRPr lang="en-US" sz="2000" b="1" dirty="0">
              <a:solidFill>
                <a:srgbClr val="FF0000"/>
              </a:solidFill>
            </a:endParaRPr>
          </a:p>
        </p:txBody>
      </p:sp>
      <p:sp>
        <p:nvSpPr>
          <p:cNvPr id="11" name="TextBox 10"/>
          <p:cNvSpPr txBox="1"/>
          <p:nvPr/>
        </p:nvSpPr>
        <p:spPr>
          <a:xfrm>
            <a:off x="5715000" y="2133600"/>
            <a:ext cx="838200" cy="400110"/>
          </a:xfrm>
          <a:prstGeom prst="rect">
            <a:avLst/>
          </a:prstGeom>
          <a:noFill/>
        </p:spPr>
        <p:txBody>
          <a:bodyPr wrap="square" rtlCol="0">
            <a:spAutoFit/>
          </a:bodyPr>
          <a:lstStyle/>
          <a:p>
            <a:r>
              <a:rPr lang="en-US" sz="2000" b="1" dirty="0" smtClean="0">
                <a:solidFill>
                  <a:srgbClr val="FF0000"/>
                </a:solidFill>
              </a:rPr>
              <a:t>0</a:t>
            </a:r>
            <a:endParaRPr lang="en-US" sz="2000" b="1" dirty="0">
              <a:solidFill>
                <a:srgbClr val="FF0000"/>
              </a:solidFill>
            </a:endParaRPr>
          </a:p>
        </p:txBody>
      </p:sp>
      <p:sp>
        <p:nvSpPr>
          <p:cNvPr id="13" name="TextBox 12"/>
          <p:cNvSpPr txBox="1"/>
          <p:nvPr/>
        </p:nvSpPr>
        <p:spPr>
          <a:xfrm>
            <a:off x="3543300" y="514290"/>
            <a:ext cx="1219200" cy="400110"/>
          </a:xfrm>
          <a:prstGeom prst="rect">
            <a:avLst/>
          </a:prstGeom>
          <a:noFill/>
        </p:spPr>
        <p:txBody>
          <a:bodyPr wrap="square" rtlCol="0">
            <a:spAutoFit/>
          </a:bodyPr>
          <a:lstStyle/>
          <a:p>
            <a:r>
              <a:rPr lang="en-US" sz="2000" b="1" dirty="0">
                <a:solidFill>
                  <a:srgbClr val="FF0000"/>
                </a:solidFill>
              </a:rPr>
              <a:t>3</a:t>
            </a:r>
            <a:r>
              <a:rPr lang="en-US" sz="2000" b="1" dirty="0" smtClean="0">
                <a:solidFill>
                  <a:srgbClr val="FF0000"/>
                </a:solidFill>
              </a:rPr>
              <a:t>-1=-</a:t>
            </a:r>
            <a:r>
              <a:rPr lang="en-US" sz="2000" b="1" dirty="0">
                <a:solidFill>
                  <a:srgbClr val="FF0000"/>
                </a:solidFill>
              </a:rPr>
              <a:t>2</a:t>
            </a:r>
          </a:p>
        </p:txBody>
      </p:sp>
      <p:sp>
        <p:nvSpPr>
          <p:cNvPr id="14" name="TextBox 13"/>
          <p:cNvSpPr txBox="1"/>
          <p:nvPr/>
        </p:nvSpPr>
        <p:spPr>
          <a:xfrm>
            <a:off x="2913228" y="2729552"/>
            <a:ext cx="2628900" cy="400110"/>
          </a:xfrm>
          <a:prstGeom prst="rect">
            <a:avLst/>
          </a:prstGeom>
          <a:noFill/>
        </p:spPr>
        <p:txBody>
          <a:bodyPr wrap="square" rtlCol="0">
            <a:spAutoFit/>
          </a:bodyPr>
          <a:lstStyle/>
          <a:p>
            <a:r>
              <a:rPr lang="en-US" sz="2000" b="1" dirty="0" smtClean="0">
                <a:solidFill>
                  <a:srgbClr val="FF0000"/>
                </a:solidFill>
              </a:rPr>
              <a:t>Left of Right</a:t>
            </a:r>
            <a:endParaRPr lang="en-US" sz="2000" b="1" dirty="0">
              <a:solidFill>
                <a:srgbClr val="FF0000"/>
              </a:solidFill>
            </a:endParaRPr>
          </a:p>
        </p:txBody>
      </p:sp>
      <p:sp>
        <p:nvSpPr>
          <p:cNvPr id="15" name="TextBox 14"/>
          <p:cNvSpPr txBox="1"/>
          <p:nvPr/>
        </p:nvSpPr>
        <p:spPr>
          <a:xfrm>
            <a:off x="4380078" y="4648200"/>
            <a:ext cx="3925722" cy="1446550"/>
          </a:xfrm>
          <a:prstGeom prst="rect">
            <a:avLst/>
          </a:prstGeom>
          <a:noFill/>
        </p:spPr>
        <p:txBody>
          <a:bodyPr wrap="square" rtlCol="0">
            <a:spAutoFit/>
          </a:bodyPr>
          <a:lstStyle/>
          <a:p>
            <a:r>
              <a:rPr lang="en-US" sz="2000" b="1" dirty="0" smtClean="0">
                <a:solidFill>
                  <a:srgbClr val="FF0000"/>
                </a:solidFill>
              </a:rPr>
              <a:t>Tree is imbalanced. i.e in node 50, 10, 20 (Left of Right). So</a:t>
            </a:r>
          </a:p>
          <a:p>
            <a:pPr marL="457200" indent="-457200">
              <a:buAutoNum type="alphaLcPeriod"/>
            </a:pPr>
            <a:r>
              <a:rPr lang="en-US" sz="2400" b="1" dirty="0" smtClean="0">
                <a:solidFill>
                  <a:srgbClr val="00B050"/>
                </a:solidFill>
              </a:rPr>
              <a:t>Rotate left</a:t>
            </a:r>
          </a:p>
          <a:p>
            <a:pPr marL="457200" indent="-457200">
              <a:buAutoNum type="alphaLcPeriod"/>
            </a:pPr>
            <a:r>
              <a:rPr lang="en-US" sz="2400" b="1" dirty="0" smtClean="0">
                <a:solidFill>
                  <a:srgbClr val="00B050"/>
                </a:solidFill>
              </a:rPr>
              <a:t>Rotate right</a:t>
            </a:r>
            <a:endParaRPr lang="en-US" sz="2400" b="1" dirty="0">
              <a:solidFill>
                <a:srgbClr val="00B050"/>
              </a:solidFill>
            </a:endParaRPr>
          </a:p>
        </p:txBody>
      </p:sp>
    </p:spTree>
    <p:extLst>
      <p:ext uri="{BB962C8B-B14F-4D97-AF65-F5344CB8AC3E}">
        <p14:creationId xmlns:p14="http://schemas.microsoft.com/office/powerpoint/2010/main" val="18146881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103</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547"/>
            <a:ext cx="4648200" cy="5038461"/>
          </a:xfrm>
        </p:spPr>
      </p:pic>
      <p:sp>
        <p:nvSpPr>
          <p:cNvPr id="7" name="Right Arrow 6"/>
          <p:cNvSpPr/>
          <p:nvPr/>
        </p:nvSpPr>
        <p:spPr>
          <a:xfrm>
            <a:off x="3276029" y="3429000"/>
            <a:ext cx="1372169"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76030" y="4191000"/>
            <a:ext cx="1524000" cy="369332"/>
          </a:xfrm>
          <a:prstGeom prst="rect">
            <a:avLst/>
          </a:prstGeom>
          <a:noFill/>
        </p:spPr>
        <p:txBody>
          <a:bodyPr wrap="square" rtlCol="0">
            <a:spAutoFit/>
          </a:bodyPr>
          <a:lstStyle/>
          <a:p>
            <a:r>
              <a:rPr lang="en-US" b="1" dirty="0" smtClean="0"/>
              <a:t>Rotate left</a:t>
            </a:r>
            <a:endParaRPr lang="en-US" b="1"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458" y="152400"/>
            <a:ext cx="4343400" cy="5105400"/>
          </a:xfrm>
          <a:prstGeom prst="rect">
            <a:avLst/>
          </a:prstGeom>
        </p:spPr>
      </p:pic>
    </p:spTree>
    <p:extLst>
      <p:ext uri="{BB962C8B-B14F-4D97-AF65-F5344CB8AC3E}">
        <p14:creationId xmlns:p14="http://schemas.microsoft.com/office/powerpoint/2010/main" val="21176201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1" y="152400"/>
            <a:ext cx="7162800" cy="5773992"/>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104</a:t>
            </a:fld>
            <a:endParaRPr lang="en-US"/>
          </a:p>
        </p:txBody>
      </p:sp>
      <p:sp>
        <p:nvSpPr>
          <p:cNvPr id="3" name="TextBox 2"/>
          <p:cNvSpPr txBox="1"/>
          <p:nvPr/>
        </p:nvSpPr>
        <p:spPr>
          <a:xfrm>
            <a:off x="1219200" y="4406795"/>
            <a:ext cx="1219200" cy="369332"/>
          </a:xfrm>
          <a:prstGeom prst="rect">
            <a:avLst/>
          </a:prstGeom>
          <a:noFill/>
        </p:spPr>
        <p:txBody>
          <a:bodyPr wrap="square" rtlCol="0">
            <a:spAutoFit/>
          </a:bodyPr>
          <a:lstStyle/>
          <a:p>
            <a:r>
              <a:rPr lang="en-US" dirty="0" smtClean="0"/>
              <a:t>0-0=0</a:t>
            </a:r>
            <a:endParaRPr lang="en-US" dirty="0"/>
          </a:p>
        </p:txBody>
      </p:sp>
      <p:sp>
        <p:nvSpPr>
          <p:cNvPr id="7" name="TextBox 6"/>
          <p:cNvSpPr txBox="1"/>
          <p:nvPr/>
        </p:nvSpPr>
        <p:spPr>
          <a:xfrm>
            <a:off x="4349087" y="4223814"/>
            <a:ext cx="1219200" cy="369332"/>
          </a:xfrm>
          <a:prstGeom prst="rect">
            <a:avLst/>
          </a:prstGeom>
          <a:noFill/>
        </p:spPr>
        <p:txBody>
          <a:bodyPr wrap="square" rtlCol="0">
            <a:spAutoFit/>
          </a:bodyPr>
          <a:lstStyle/>
          <a:p>
            <a:r>
              <a:rPr lang="en-US" dirty="0" smtClean="0"/>
              <a:t>0-0=0</a:t>
            </a:r>
            <a:endParaRPr lang="en-US" dirty="0"/>
          </a:p>
        </p:txBody>
      </p:sp>
      <p:sp>
        <p:nvSpPr>
          <p:cNvPr id="8" name="TextBox 7"/>
          <p:cNvSpPr txBox="1"/>
          <p:nvPr/>
        </p:nvSpPr>
        <p:spPr>
          <a:xfrm>
            <a:off x="6705600" y="4266443"/>
            <a:ext cx="1219200" cy="369332"/>
          </a:xfrm>
          <a:prstGeom prst="rect">
            <a:avLst/>
          </a:prstGeom>
          <a:noFill/>
        </p:spPr>
        <p:txBody>
          <a:bodyPr wrap="square" rtlCol="0">
            <a:spAutoFit/>
          </a:bodyPr>
          <a:lstStyle/>
          <a:p>
            <a:r>
              <a:rPr lang="en-US" dirty="0" smtClean="0"/>
              <a:t>0-0=0</a:t>
            </a:r>
            <a:endParaRPr lang="en-US" dirty="0"/>
          </a:p>
        </p:txBody>
      </p:sp>
      <p:sp>
        <p:nvSpPr>
          <p:cNvPr id="9" name="TextBox 8"/>
          <p:cNvSpPr txBox="1"/>
          <p:nvPr/>
        </p:nvSpPr>
        <p:spPr>
          <a:xfrm>
            <a:off x="5638800" y="3175801"/>
            <a:ext cx="1219200" cy="369332"/>
          </a:xfrm>
          <a:prstGeom prst="rect">
            <a:avLst/>
          </a:prstGeom>
          <a:noFill/>
        </p:spPr>
        <p:txBody>
          <a:bodyPr wrap="square" rtlCol="0">
            <a:spAutoFit/>
          </a:bodyPr>
          <a:lstStyle/>
          <a:p>
            <a:r>
              <a:rPr lang="en-US" dirty="0" smtClean="0"/>
              <a:t>1-1=0</a:t>
            </a:r>
            <a:endParaRPr lang="en-US" dirty="0"/>
          </a:p>
        </p:txBody>
      </p:sp>
      <p:sp>
        <p:nvSpPr>
          <p:cNvPr id="10" name="TextBox 9"/>
          <p:cNvSpPr txBox="1"/>
          <p:nvPr/>
        </p:nvSpPr>
        <p:spPr>
          <a:xfrm>
            <a:off x="4038600" y="2064940"/>
            <a:ext cx="1219200" cy="369332"/>
          </a:xfrm>
          <a:prstGeom prst="rect">
            <a:avLst/>
          </a:prstGeom>
          <a:noFill/>
        </p:spPr>
        <p:txBody>
          <a:bodyPr wrap="square" rtlCol="0">
            <a:spAutoFit/>
          </a:bodyPr>
          <a:lstStyle/>
          <a:p>
            <a:r>
              <a:rPr lang="en-US" dirty="0" smtClean="0"/>
              <a:t>2-2=0</a:t>
            </a:r>
            <a:endParaRPr lang="en-US" dirty="0"/>
          </a:p>
        </p:txBody>
      </p:sp>
      <p:sp>
        <p:nvSpPr>
          <p:cNvPr id="11" name="TextBox 10"/>
          <p:cNvSpPr txBox="1"/>
          <p:nvPr/>
        </p:nvSpPr>
        <p:spPr>
          <a:xfrm>
            <a:off x="3200400" y="5029200"/>
            <a:ext cx="1219200" cy="369332"/>
          </a:xfrm>
          <a:prstGeom prst="rect">
            <a:avLst/>
          </a:prstGeom>
          <a:noFill/>
        </p:spPr>
        <p:txBody>
          <a:bodyPr wrap="square" rtlCol="0">
            <a:spAutoFit/>
          </a:bodyPr>
          <a:lstStyle/>
          <a:p>
            <a:r>
              <a:rPr lang="en-US" dirty="0" smtClean="0"/>
              <a:t>0-0=0</a:t>
            </a:r>
            <a:endParaRPr lang="en-US" dirty="0"/>
          </a:p>
        </p:txBody>
      </p:sp>
      <p:sp>
        <p:nvSpPr>
          <p:cNvPr id="12" name="TextBox 11"/>
          <p:cNvSpPr txBox="1"/>
          <p:nvPr/>
        </p:nvSpPr>
        <p:spPr>
          <a:xfrm>
            <a:off x="2133600" y="3352800"/>
            <a:ext cx="1219200" cy="369332"/>
          </a:xfrm>
          <a:prstGeom prst="rect">
            <a:avLst/>
          </a:prstGeom>
          <a:noFill/>
        </p:spPr>
        <p:txBody>
          <a:bodyPr wrap="square" rtlCol="0">
            <a:spAutoFit/>
          </a:bodyPr>
          <a:lstStyle/>
          <a:p>
            <a:r>
              <a:rPr lang="en-US" dirty="0" smtClean="0"/>
              <a:t>1-1=0</a:t>
            </a:r>
            <a:endParaRPr lang="en-US" dirty="0"/>
          </a:p>
        </p:txBody>
      </p:sp>
    </p:spTree>
    <p:extLst>
      <p:ext uri="{BB962C8B-B14F-4D97-AF65-F5344CB8AC3E}">
        <p14:creationId xmlns:p14="http://schemas.microsoft.com/office/powerpoint/2010/main" val="21176201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105</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600"/>
            <a:ext cx="2209800" cy="747432"/>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1" y="914400"/>
            <a:ext cx="6324600" cy="5410200"/>
          </a:xfrm>
          <a:prstGeom prst="rect">
            <a:avLst/>
          </a:prstGeom>
        </p:spPr>
      </p:pic>
      <p:sp>
        <p:nvSpPr>
          <p:cNvPr id="6" name="TextBox 5"/>
          <p:cNvSpPr txBox="1"/>
          <p:nvPr/>
        </p:nvSpPr>
        <p:spPr>
          <a:xfrm>
            <a:off x="3695701" y="914400"/>
            <a:ext cx="1219200" cy="369332"/>
          </a:xfrm>
          <a:prstGeom prst="rect">
            <a:avLst/>
          </a:prstGeom>
          <a:noFill/>
        </p:spPr>
        <p:txBody>
          <a:bodyPr wrap="square" rtlCol="0">
            <a:spAutoFit/>
          </a:bodyPr>
          <a:lstStyle/>
          <a:p>
            <a:r>
              <a:rPr lang="en-US" dirty="0" smtClean="0"/>
              <a:t>2-3=-1</a:t>
            </a:r>
            <a:endParaRPr lang="en-US" dirty="0"/>
          </a:p>
        </p:txBody>
      </p:sp>
      <p:sp>
        <p:nvSpPr>
          <p:cNvPr id="7" name="TextBox 6"/>
          <p:cNvSpPr txBox="1"/>
          <p:nvPr/>
        </p:nvSpPr>
        <p:spPr>
          <a:xfrm>
            <a:off x="5105400" y="2055252"/>
            <a:ext cx="1219200" cy="369332"/>
          </a:xfrm>
          <a:prstGeom prst="rect">
            <a:avLst/>
          </a:prstGeom>
          <a:noFill/>
        </p:spPr>
        <p:txBody>
          <a:bodyPr wrap="square" rtlCol="0">
            <a:spAutoFit/>
          </a:bodyPr>
          <a:lstStyle/>
          <a:p>
            <a:r>
              <a:rPr lang="en-US" dirty="0" smtClean="0"/>
              <a:t>2-1=1</a:t>
            </a:r>
            <a:endParaRPr lang="en-US" dirty="0"/>
          </a:p>
        </p:txBody>
      </p:sp>
      <p:sp>
        <p:nvSpPr>
          <p:cNvPr id="8" name="TextBox 7"/>
          <p:cNvSpPr txBox="1"/>
          <p:nvPr/>
        </p:nvSpPr>
        <p:spPr>
          <a:xfrm>
            <a:off x="1596788" y="1897882"/>
            <a:ext cx="1219200" cy="369332"/>
          </a:xfrm>
          <a:prstGeom prst="rect">
            <a:avLst/>
          </a:prstGeom>
          <a:noFill/>
        </p:spPr>
        <p:txBody>
          <a:bodyPr wrap="square" rtlCol="0">
            <a:spAutoFit/>
          </a:bodyPr>
          <a:lstStyle/>
          <a:p>
            <a:r>
              <a:rPr lang="en-US" dirty="0" smtClean="0"/>
              <a:t>1-1=0</a:t>
            </a:r>
            <a:endParaRPr lang="en-US" dirty="0"/>
          </a:p>
        </p:txBody>
      </p:sp>
      <p:sp>
        <p:nvSpPr>
          <p:cNvPr id="11" name="TextBox 10"/>
          <p:cNvSpPr txBox="1"/>
          <p:nvPr/>
        </p:nvSpPr>
        <p:spPr>
          <a:xfrm>
            <a:off x="3648501" y="3117630"/>
            <a:ext cx="1219200" cy="369332"/>
          </a:xfrm>
          <a:prstGeom prst="rect">
            <a:avLst/>
          </a:prstGeom>
          <a:noFill/>
        </p:spPr>
        <p:txBody>
          <a:bodyPr wrap="square" rtlCol="0">
            <a:spAutoFit/>
          </a:bodyPr>
          <a:lstStyle/>
          <a:p>
            <a:r>
              <a:rPr lang="en-US" dirty="0" smtClean="0"/>
              <a:t>0-1=-1</a:t>
            </a:r>
            <a:endParaRPr lang="en-US" dirty="0"/>
          </a:p>
        </p:txBody>
      </p:sp>
      <p:sp>
        <p:nvSpPr>
          <p:cNvPr id="12" name="TextBox 11"/>
          <p:cNvSpPr txBox="1"/>
          <p:nvPr/>
        </p:nvSpPr>
        <p:spPr>
          <a:xfrm>
            <a:off x="2476501" y="4056903"/>
            <a:ext cx="1219200" cy="369332"/>
          </a:xfrm>
          <a:prstGeom prst="rect">
            <a:avLst/>
          </a:prstGeom>
          <a:noFill/>
        </p:spPr>
        <p:txBody>
          <a:bodyPr wrap="square" rtlCol="0">
            <a:spAutoFit/>
          </a:bodyPr>
          <a:lstStyle/>
          <a:p>
            <a:r>
              <a:rPr lang="en-US" dirty="0" smtClean="0"/>
              <a:t>0-0=0</a:t>
            </a:r>
            <a:endParaRPr lang="en-US" dirty="0"/>
          </a:p>
        </p:txBody>
      </p:sp>
      <p:sp>
        <p:nvSpPr>
          <p:cNvPr id="13" name="TextBox 12"/>
          <p:cNvSpPr txBox="1"/>
          <p:nvPr/>
        </p:nvSpPr>
        <p:spPr>
          <a:xfrm>
            <a:off x="6019800" y="3229107"/>
            <a:ext cx="1219200" cy="369332"/>
          </a:xfrm>
          <a:prstGeom prst="rect">
            <a:avLst/>
          </a:prstGeom>
          <a:noFill/>
        </p:spPr>
        <p:txBody>
          <a:bodyPr wrap="square" rtlCol="0">
            <a:spAutoFit/>
          </a:bodyPr>
          <a:lstStyle/>
          <a:p>
            <a:r>
              <a:rPr lang="en-US" dirty="0" smtClean="0"/>
              <a:t>0-0=0</a:t>
            </a:r>
            <a:endParaRPr lang="en-US" dirty="0"/>
          </a:p>
        </p:txBody>
      </p:sp>
      <p:sp>
        <p:nvSpPr>
          <p:cNvPr id="14" name="TextBox 13"/>
          <p:cNvSpPr txBox="1"/>
          <p:nvPr/>
        </p:nvSpPr>
        <p:spPr>
          <a:xfrm>
            <a:off x="377588" y="3117630"/>
            <a:ext cx="1219200" cy="369332"/>
          </a:xfrm>
          <a:prstGeom prst="rect">
            <a:avLst/>
          </a:prstGeom>
          <a:noFill/>
        </p:spPr>
        <p:txBody>
          <a:bodyPr wrap="square" rtlCol="0">
            <a:spAutoFit/>
          </a:bodyPr>
          <a:lstStyle/>
          <a:p>
            <a:r>
              <a:rPr lang="en-US" dirty="0" smtClean="0"/>
              <a:t>0-0=0</a:t>
            </a:r>
            <a:endParaRPr lang="en-US" dirty="0"/>
          </a:p>
        </p:txBody>
      </p:sp>
      <p:sp>
        <p:nvSpPr>
          <p:cNvPr id="15" name="TextBox 14"/>
          <p:cNvSpPr txBox="1"/>
          <p:nvPr/>
        </p:nvSpPr>
        <p:spPr>
          <a:xfrm>
            <a:off x="4876800" y="4402667"/>
            <a:ext cx="1219200" cy="369332"/>
          </a:xfrm>
          <a:prstGeom prst="rect">
            <a:avLst/>
          </a:prstGeom>
          <a:noFill/>
        </p:spPr>
        <p:txBody>
          <a:bodyPr wrap="square" rtlCol="0">
            <a:spAutoFit/>
          </a:bodyPr>
          <a:lstStyle/>
          <a:p>
            <a:r>
              <a:rPr lang="en-US" dirty="0" smtClean="0"/>
              <a:t>0-0=0</a:t>
            </a:r>
            <a:endParaRPr lang="en-US" dirty="0"/>
          </a:p>
        </p:txBody>
      </p:sp>
    </p:spTree>
    <p:extLst>
      <p:ext uri="{BB962C8B-B14F-4D97-AF65-F5344CB8AC3E}">
        <p14:creationId xmlns:p14="http://schemas.microsoft.com/office/powerpoint/2010/main" val="21176201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791" y="228600"/>
            <a:ext cx="2679867" cy="752475"/>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4" y="1157281"/>
            <a:ext cx="6848475" cy="4954684"/>
          </a:xfrm>
          <a:prstGeom prst="rect">
            <a:avLst/>
          </a:prstGeom>
        </p:spPr>
      </p:pic>
      <p:sp>
        <p:nvSpPr>
          <p:cNvPr id="7" name="TextBox 6"/>
          <p:cNvSpPr txBox="1"/>
          <p:nvPr/>
        </p:nvSpPr>
        <p:spPr>
          <a:xfrm>
            <a:off x="1302794" y="2089666"/>
            <a:ext cx="1219200" cy="369332"/>
          </a:xfrm>
          <a:prstGeom prst="rect">
            <a:avLst/>
          </a:prstGeom>
          <a:noFill/>
        </p:spPr>
        <p:txBody>
          <a:bodyPr wrap="square" rtlCol="0">
            <a:spAutoFit/>
          </a:bodyPr>
          <a:lstStyle/>
          <a:p>
            <a:r>
              <a:rPr lang="en-US" dirty="0" smtClean="0"/>
              <a:t>1-2=-1</a:t>
            </a:r>
            <a:endParaRPr lang="en-US" dirty="0"/>
          </a:p>
        </p:txBody>
      </p:sp>
      <p:sp>
        <p:nvSpPr>
          <p:cNvPr id="8" name="TextBox 7"/>
          <p:cNvSpPr txBox="1"/>
          <p:nvPr/>
        </p:nvSpPr>
        <p:spPr>
          <a:xfrm>
            <a:off x="4953000" y="2057400"/>
            <a:ext cx="1219200" cy="369332"/>
          </a:xfrm>
          <a:prstGeom prst="rect">
            <a:avLst/>
          </a:prstGeom>
          <a:noFill/>
        </p:spPr>
        <p:txBody>
          <a:bodyPr wrap="square" rtlCol="0">
            <a:spAutoFit/>
          </a:bodyPr>
          <a:lstStyle/>
          <a:p>
            <a:r>
              <a:rPr lang="en-US" dirty="0" smtClean="0"/>
              <a:t>2-1=1</a:t>
            </a:r>
            <a:endParaRPr lang="en-US" dirty="0"/>
          </a:p>
        </p:txBody>
      </p:sp>
      <p:sp>
        <p:nvSpPr>
          <p:cNvPr id="9" name="TextBox 8"/>
          <p:cNvSpPr txBox="1"/>
          <p:nvPr/>
        </p:nvSpPr>
        <p:spPr>
          <a:xfrm>
            <a:off x="83594" y="3099285"/>
            <a:ext cx="1219200" cy="369332"/>
          </a:xfrm>
          <a:prstGeom prst="rect">
            <a:avLst/>
          </a:prstGeom>
          <a:noFill/>
        </p:spPr>
        <p:txBody>
          <a:bodyPr wrap="square" rtlCol="0">
            <a:spAutoFit/>
          </a:bodyPr>
          <a:lstStyle/>
          <a:p>
            <a:r>
              <a:rPr lang="en-US" dirty="0" smtClean="0"/>
              <a:t>0-0=0</a:t>
            </a:r>
            <a:endParaRPr lang="en-US" dirty="0"/>
          </a:p>
        </p:txBody>
      </p:sp>
      <p:sp>
        <p:nvSpPr>
          <p:cNvPr id="10" name="TextBox 9"/>
          <p:cNvSpPr txBox="1"/>
          <p:nvPr/>
        </p:nvSpPr>
        <p:spPr>
          <a:xfrm>
            <a:off x="1934573" y="3417332"/>
            <a:ext cx="1219200" cy="369332"/>
          </a:xfrm>
          <a:prstGeom prst="rect">
            <a:avLst/>
          </a:prstGeom>
          <a:noFill/>
        </p:spPr>
        <p:txBody>
          <a:bodyPr wrap="square" rtlCol="0">
            <a:spAutoFit/>
          </a:bodyPr>
          <a:lstStyle/>
          <a:p>
            <a:r>
              <a:rPr lang="en-US" dirty="0" smtClean="0"/>
              <a:t>1-0=1</a:t>
            </a:r>
            <a:endParaRPr lang="en-US" dirty="0"/>
          </a:p>
        </p:txBody>
      </p:sp>
      <p:sp>
        <p:nvSpPr>
          <p:cNvPr id="11" name="TextBox 10"/>
          <p:cNvSpPr txBox="1"/>
          <p:nvPr/>
        </p:nvSpPr>
        <p:spPr>
          <a:xfrm>
            <a:off x="1223182" y="4447950"/>
            <a:ext cx="1219200" cy="369332"/>
          </a:xfrm>
          <a:prstGeom prst="rect">
            <a:avLst/>
          </a:prstGeom>
          <a:noFill/>
        </p:spPr>
        <p:txBody>
          <a:bodyPr wrap="square" rtlCol="0">
            <a:spAutoFit/>
          </a:bodyPr>
          <a:lstStyle/>
          <a:p>
            <a:r>
              <a:rPr lang="en-US" dirty="0" smtClean="0"/>
              <a:t>0-0=0</a:t>
            </a:r>
            <a:endParaRPr lang="en-US" dirty="0"/>
          </a:p>
        </p:txBody>
      </p:sp>
      <p:sp>
        <p:nvSpPr>
          <p:cNvPr id="12" name="TextBox 11"/>
          <p:cNvSpPr txBox="1"/>
          <p:nvPr/>
        </p:nvSpPr>
        <p:spPr>
          <a:xfrm>
            <a:off x="3538538" y="3108384"/>
            <a:ext cx="1219200" cy="369332"/>
          </a:xfrm>
          <a:prstGeom prst="rect">
            <a:avLst/>
          </a:prstGeom>
          <a:noFill/>
        </p:spPr>
        <p:txBody>
          <a:bodyPr wrap="square" rtlCol="0">
            <a:spAutoFit/>
          </a:bodyPr>
          <a:lstStyle/>
          <a:p>
            <a:r>
              <a:rPr lang="en-US" dirty="0" smtClean="0"/>
              <a:t>0-1=-1</a:t>
            </a:r>
            <a:endParaRPr lang="en-US" dirty="0"/>
          </a:p>
        </p:txBody>
      </p:sp>
      <p:sp>
        <p:nvSpPr>
          <p:cNvPr id="13" name="TextBox 12"/>
          <p:cNvSpPr txBox="1"/>
          <p:nvPr/>
        </p:nvSpPr>
        <p:spPr>
          <a:xfrm>
            <a:off x="4876800" y="4263284"/>
            <a:ext cx="1219200" cy="369332"/>
          </a:xfrm>
          <a:prstGeom prst="rect">
            <a:avLst/>
          </a:prstGeom>
          <a:noFill/>
        </p:spPr>
        <p:txBody>
          <a:bodyPr wrap="square" rtlCol="0">
            <a:spAutoFit/>
          </a:bodyPr>
          <a:lstStyle/>
          <a:p>
            <a:r>
              <a:rPr lang="en-US" dirty="0" smtClean="0"/>
              <a:t>0-0=0</a:t>
            </a:r>
            <a:endParaRPr lang="en-US" dirty="0"/>
          </a:p>
        </p:txBody>
      </p:sp>
      <p:sp>
        <p:nvSpPr>
          <p:cNvPr id="14" name="TextBox 13"/>
          <p:cNvSpPr txBox="1"/>
          <p:nvPr/>
        </p:nvSpPr>
        <p:spPr>
          <a:xfrm>
            <a:off x="6096000" y="3108384"/>
            <a:ext cx="1219200" cy="369332"/>
          </a:xfrm>
          <a:prstGeom prst="rect">
            <a:avLst/>
          </a:prstGeom>
          <a:noFill/>
        </p:spPr>
        <p:txBody>
          <a:bodyPr wrap="square" rtlCol="0">
            <a:spAutoFit/>
          </a:bodyPr>
          <a:lstStyle/>
          <a:p>
            <a:r>
              <a:rPr lang="en-US" dirty="0" smtClean="0"/>
              <a:t>0-0=0</a:t>
            </a:r>
            <a:endParaRPr lang="en-US" dirty="0"/>
          </a:p>
        </p:txBody>
      </p:sp>
      <p:sp>
        <p:nvSpPr>
          <p:cNvPr id="15" name="TextBox 14"/>
          <p:cNvSpPr txBox="1"/>
          <p:nvPr/>
        </p:nvSpPr>
        <p:spPr>
          <a:xfrm>
            <a:off x="3153773" y="831777"/>
            <a:ext cx="1219200" cy="369332"/>
          </a:xfrm>
          <a:prstGeom prst="rect">
            <a:avLst/>
          </a:prstGeom>
          <a:noFill/>
        </p:spPr>
        <p:txBody>
          <a:bodyPr wrap="square" rtlCol="0">
            <a:spAutoFit/>
          </a:bodyPr>
          <a:lstStyle/>
          <a:p>
            <a:r>
              <a:rPr lang="en-US" dirty="0" smtClean="0"/>
              <a:t>3-3=0</a:t>
            </a:r>
            <a:endParaRPr lang="en-US" dirty="0"/>
          </a:p>
        </p:txBody>
      </p:sp>
    </p:spTree>
    <p:extLst>
      <p:ext uri="{BB962C8B-B14F-4D97-AF65-F5344CB8AC3E}">
        <p14:creationId xmlns:p14="http://schemas.microsoft.com/office/powerpoint/2010/main" val="21176201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196" y="1019175"/>
            <a:ext cx="6630613" cy="5043487"/>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107</a:t>
            </a:fld>
            <a:endParaRPr lang="en-US"/>
          </a:p>
        </p:txBody>
      </p:sp>
      <p:pic>
        <p:nvPicPr>
          <p:cNvPr id="6"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98" y="228600"/>
            <a:ext cx="3095302" cy="790575"/>
          </a:xfrm>
          <a:prstGeom prst="rect">
            <a:avLst/>
          </a:prstGeom>
        </p:spPr>
      </p:pic>
      <p:sp>
        <p:nvSpPr>
          <p:cNvPr id="7" name="TextBox 6"/>
          <p:cNvSpPr txBox="1"/>
          <p:nvPr/>
        </p:nvSpPr>
        <p:spPr>
          <a:xfrm>
            <a:off x="1746913" y="3983462"/>
            <a:ext cx="914400" cy="369332"/>
          </a:xfrm>
          <a:prstGeom prst="rect">
            <a:avLst/>
          </a:prstGeom>
          <a:noFill/>
        </p:spPr>
        <p:txBody>
          <a:bodyPr wrap="square" rtlCol="0">
            <a:spAutoFit/>
          </a:bodyPr>
          <a:lstStyle/>
          <a:p>
            <a:r>
              <a:rPr lang="en-US" b="1" dirty="0" smtClean="0">
                <a:solidFill>
                  <a:srgbClr val="00B050"/>
                </a:solidFill>
              </a:rPr>
              <a:t>0</a:t>
            </a:r>
            <a:endParaRPr lang="en-US" b="1" dirty="0">
              <a:solidFill>
                <a:srgbClr val="00B050"/>
              </a:solidFill>
            </a:endParaRPr>
          </a:p>
        </p:txBody>
      </p:sp>
      <p:sp>
        <p:nvSpPr>
          <p:cNvPr id="8" name="TextBox 7"/>
          <p:cNvSpPr txBox="1"/>
          <p:nvPr/>
        </p:nvSpPr>
        <p:spPr>
          <a:xfrm>
            <a:off x="457200" y="2895600"/>
            <a:ext cx="914400" cy="369332"/>
          </a:xfrm>
          <a:prstGeom prst="rect">
            <a:avLst/>
          </a:prstGeom>
          <a:noFill/>
        </p:spPr>
        <p:txBody>
          <a:bodyPr wrap="square" rtlCol="0">
            <a:spAutoFit/>
          </a:bodyPr>
          <a:lstStyle/>
          <a:p>
            <a:r>
              <a:rPr lang="en-US" b="1" dirty="0" smtClean="0">
                <a:solidFill>
                  <a:srgbClr val="00B050"/>
                </a:solidFill>
              </a:rPr>
              <a:t>0</a:t>
            </a:r>
            <a:endParaRPr lang="en-US" b="1" dirty="0">
              <a:solidFill>
                <a:srgbClr val="00B050"/>
              </a:solidFill>
            </a:endParaRPr>
          </a:p>
        </p:txBody>
      </p:sp>
      <p:sp>
        <p:nvSpPr>
          <p:cNvPr id="9" name="TextBox 8"/>
          <p:cNvSpPr txBox="1"/>
          <p:nvPr/>
        </p:nvSpPr>
        <p:spPr>
          <a:xfrm>
            <a:off x="2661313" y="2884035"/>
            <a:ext cx="914400" cy="369332"/>
          </a:xfrm>
          <a:prstGeom prst="rect">
            <a:avLst/>
          </a:prstGeom>
          <a:noFill/>
        </p:spPr>
        <p:txBody>
          <a:bodyPr wrap="square" rtlCol="0">
            <a:spAutoFit/>
          </a:bodyPr>
          <a:lstStyle/>
          <a:p>
            <a:r>
              <a:rPr lang="en-US" b="1" dirty="0" smtClean="0">
                <a:solidFill>
                  <a:srgbClr val="00B050"/>
                </a:solidFill>
              </a:rPr>
              <a:t>1-0=1</a:t>
            </a:r>
            <a:endParaRPr lang="en-US" b="1" dirty="0">
              <a:solidFill>
                <a:srgbClr val="00B050"/>
              </a:solidFill>
            </a:endParaRPr>
          </a:p>
        </p:txBody>
      </p:sp>
      <p:sp>
        <p:nvSpPr>
          <p:cNvPr id="10" name="TextBox 9"/>
          <p:cNvSpPr txBox="1"/>
          <p:nvPr/>
        </p:nvSpPr>
        <p:spPr>
          <a:xfrm>
            <a:off x="1347949" y="1781623"/>
            <a:ext cx="914400" cy="369332"/>
          </a:xfrm>
          <a:prstGeom prst="rect">
            <a:avLst/>
          </a:prstGeom>
          <a:noFill/>
        </p:spPr>
        <p:txBody>
          <a:bodyPr wrap="square" rtlCol="0">
            <a:spAutoFit/>
          </a:bodyPr>
          <a:lstStyle/>
          <a:p>
            <a:r>
              <a:rPr lang="en-US" b="1" dirty="0" smtClean="0">
                <a:solidFill>
                  <a:srgbClr val="00B050"/>
                </a:solidFill>
              </a:rPr>
              <a:t>1-2=-1</a:t>
            </a:r>
            <a:endParaRPr lang="en-US" b="1" dirty="0">
              <a:solidFill>
                <a:srgbClr val="00B050"/>
              </a:solidFill>
            </a:endParaRPr>
          </a:p>
        </p:txBody>
      </p:sp>
      <p:sp>
        <p:nvSpPr>
          <p:cNvPr id="11" name="TextBox 10"/>
          <p:cNvSpPr txBox="1"/>
          <p:nvPr/>
        </p:nvSpPr>
        <p:spPr>
          <a:xfrm>
            <a:off x="3505200" y="2743200"/>
            <a:ext cx="914400" cy="369332"/>
          </a:xfrm>
          <a:prstGeom prst="rect">
            <a:avLst/>
          </a:prstGeom>
          <a:noFill/>
        </p:spPr>
        <p:txBody>
          <a:bodyPr wrap="square" rtlCol="0">
            <a:spAutoFit/>
          </a:bodyPr>
          <a:lstStyle/>
          <a:p>
            <a:r>
              <a:rPr lang="en-US" b="1" dirty="0" smtClean="0">
                <a:solidFill>
                  <a:srgbClr val="00B050"/>
                </a:solidFill>
              </a:rPr>
              <a:t>0-2=-2</a:t>
            </a:r>
            <a:endParaRPr lang="en-US" b="1" dirty="0">
              <a:solidFill>
                <a:srgbClr val="00B050"/>
              </a:solidFill>
            </a:endParaRPr>
          </a:p>
        </p:txBody>
      </p:sp>
      <p:sp>
        <p:nvSpPr>
          <p:cNvPr id="12" name="TextBox 11"/>
          <p:cNvSpPr txBox="1"/>
          <p:nvPr/>
        </p:nvSpPr>
        <p:spPr>
          <a:xfrm>
            <a:off x="3124200" y="725255"/>
            <a:ext cx="914400" cy="369332"/>
          </a:xfrm>
          <a:prstGeom prst="rect">
            <a:avLst/>
          </a:prstGeom>
          <a:noFill/>
        </p:spPr>
        <p:txBody>
          <a:bodyPr wrap="square" rtlCol="0">
            <a:spAutoFit/>
          </a:bodyPr>
          <a:lstStyle/>
          <a:p>
            <a:r>
              <a:rPr lang="en-US" b="1" dirty="0" smtClean="0">
                <a:solidFill>
                  <a:srgbClr val="00B050"/>
                </a:solidFill>
              </a:rPr>
              <a:t>3-4=-1</a:t>
            </a:r>
            <a:endParaRPr lang="en-US" b="1" dirty="0">
              <a:solidFill>
                <a:srgbClr val="00B050"/>
              </a:solidFill>
            </a:endParaRPr>
          </a:p>
        </p:txBody>
      </p:sp>
      <p:sp>
        <p:nvSpPr>
          <p:cNvPr id="13" name="TextBox 12"/>
          <p:cNvSpPr txBox="1"/>
          <p:nvPr/>
        </p:nvSpPr>
        <p:spPr>
          <a:xfrm>
            <a:off x="4953000" y="1784445"/>
            <a:ext cx="914400" cy="369332"/>
          </a:xfrm>
          <a:prstGeom prst="rect">
            <a:avLst/>
          </a:prstGeom>
          <a:noFill/>
        </p:spPr>
        <p:txBody>
          <a:bodyPr wrap="square" rtlCol="0">
            <a:spAutoFit/>
          </a:bodyPr>
          <a:lstStyle/>
          <a:p>
            <a:r>
              <a:rPr lang="en-US" b="1" dirty="0" smtClean="0">
                <a:solidFill>
                  <a:srgbClr val="00B050"/>
                </a:solidFill>
              </a:rPr>
              <a:t>3-1=2</a:t>
            </a:r>
            <a:endParaRPr lang="en-US" b="1" dirty="0">
              <a:solidFill>
                <a:srgbClr val="00B050"/>
              </a:solidFill>
            </a:endParaRPr>
          </a:p>
        </p:txBody>
      </p:sp>
      <p:sp>
        <p:nvSpPr>
          <p:cNvPr id="14" name="TextBox 13"/>
          <p:cNvSpPr txBox="1"/>
          <p:nvPr/>
        </p:nvSpPr>
        <p:spPr>
          <a:xfrm>
            <a:off x="4572000" y="3897868"/>
            <a:ext cx="914400" cy="369332"/>
          </a:xfrm>
          <a:prstGeom prst="rect">
            <a:avLst/>
          </a:prstGeom>
          <a:noFill/>
        </p:spPr>
        <p:txBody>
          <a:bodyPr wrap="square" rtlCol="0">
            <a:spAutoFit/>
          </a:bodyPr>
          <a:lstStyle/>
          <a:p>
            <a:r>
              <a:rPr lang="en-US" b="1" dirty="0" smtClean="0">
                <a:solidFill>
                  <a:srgbClr val="00B050"/>
                </a:solidFill>
              </a:rPr>
              <a:t>0-1=-1</a:t>
            </a:r>
            <a:endParaRPr lang="en-US" b="1" dirty="0">
              <a:solidFill>
                <a:srgbClr val="00B050"/>
              </a:solidFill>
            </a:endParaRPr>
          </a:p>
        </p:txBody>
      </p:sp>
      <p:sp>
        <p:nvSpPr>
          <p:cNvPr id="15" name="TextBox 14"/>
          <p:cNvSpPr txBox="1"/>
          <p:nvPr/>
        </p:nvSpPr>
        <p:spPr>
          <a:xfrm>
            <a:off x="5562600" y="4888468"/>
            <a:ext cx="914400" cy="369332"/>
          </a:xfrm>
          <a:prstGeom prst="rect">
            <a:avLst/>
          </a:prstGeom>
          <a:noFill/>
        </p:spPr>
        <p:txBody>
          <a:bodyPr wrap="square" rtlCol="0">
            <a:spAutoFit/>
          </a:bodyPr>
          <a:lstStyle/>
          <a:p>
            <a:r>
              <a:rPr lang="en-US" b="1" dirty="0" smtClean="0">
                <a:solidFill>
                  <a:srgbClr val="00B050"/>
                </a:solidFill>
              </a:rPr>
              <a:t>0</a:t>
            </a:r>
            <a:endParaRPr lang="en-US" b="1" dirty="0">
              <a:solidFill>
                <a:srgbClr val="00B050"/>
              </a:solidFill>
            </a:endParaRPr>
          </a:p>
        </p:txBody>
      </p:sp>
      <p:sp>
        <p:nvSpPr>
          <p:cNvPr id="16" name="TextBox 15"/>
          <p:cNvSpPr txBox="1"/>
          <p:nvPr/>
        </p:nvSpPr>
        <p:spPr>
          <a:xfrm>
            <a:off x="6172200" y="2894397"/>
            <a:ext cx="914400" cy="369332"/>
          </a:xfrm>
          <a:prstGeom prst="rect">
            <a:avLst/>
          </a:prstGeom>
          <a:noFill/>
        </p:spPr>
        <p:txBody>
          <a:bodyPr wrap="square" rtlCol="0">
            <a:spAutoFit/>
          </a:bodyPr>
          <a:lstStyle/>
          <a:p>
            <a:r>
              <a:rPr lang="en-US" b="1" dirty="0" smtClean="0">
                <a:solidFill>
                  <a:srgbClr val="00B050"/>
                </a:solidFill>
              </a:rPr>
              <a:t>0</a:t>
            </a:r>
            <a:endParaRPr lang="en-US" b="1" dirty="0">
              <a:solidFill>
                <a:srgbClr val="00B050"/>
              </a:solidFill>
            </a:endParaRPr>
          </a:p>
        </p:txBody>
      </p:sp>
      <p:sp>
        <p:nvSpPr>
          <p:cNvPr id="17" name="TextBox 16"/>
          <p:cNvSpPr txBox="1"/>
          <p:nvPr/>
        </p:nvSpPr>
        <p:spPr>
          <a:xfrm>
            <a:off x="6324600" y="4426803"/>
            <a:ext cx="2209800" cy="1384995"/>
          </a:xfrm>
          <a:prstGeom prst="rect">
            <a:avLst/>
          </a:prstGeom>
          <a:noFill/>
        </p:spPr>
        <p:txBody>
          <a:bodyPr wrap="square" rtlCol="0">
            <a:spAutoFit/>
          </a:bodyPr>
          <a:lstStyle/>
          <a:p>
            <a:r>
              <a:rPr lang="en-US" sz="2400" b="1" dirty="0" smtClean="0">
                <a:solidFill>
                  <a:srgbClr val="FF0000"/>
                </a:solidFill>
              </a:rPr>
              <a:t>Right of Right</a:t>
            </a:r>
          </a:p>
          <a:p>
            <a:endParaRPr lang="en-US" b="1" dirty="0" smtClean="0">
              <a:solidFill>
                <a:srgbClr val="00B050"/>
              </a:solidFill>
            </a:endParaRPr>
          </a:p>
          <a:p>
            <a:endParaRPr lang="en-US" b="1" dirty="0">
              <a:solidFill>
                <a:srgbClr val="00B050"/>
              </a:solidFill>
            </a:endParaRPr>
          </a:p>
          <a:p>
            <a:r>
              <a:rPr lang="en-US" sz="2400" b="1" dirty="0" smtClean="0">
                <a:solidFill>
                  <a:srgbClr val="00B050"/>
                </a:solidFill>
              </a:rPr>
              <a:t>Rotate Left</a:t>
            </a:r>
            <a:endParaRPr lang="en-US" sz="2400" b="1" dirty="0">
              <a:solidFill>
                <a:srgbClr val="00B050"/>
              </a:solidFill>
            </a:endParaRPr>
          </a:p>
        </p:txBody>
      </p:sp>
      <p:sp>
        <p:nvSpPr>
          <p:cNvPr id="18" name="Down Arrow 17"/>
          <p:cNvSpPr/>
          <p:nvPr/>
        </p:nvSpPr>
        <p:spPr>
          <a:xfrm>
            <a:off x="6886717" y="4837583"/>
            <a:ext cx="495300" cy="4711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185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14300"/>
            <a:ext cx="7620000" cy="62865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108</a:t>
            </a:fld>
            <a:endParaRPr lang="en-US"/>
          </a:p>
        </p:txBody>
      </p:sp>
      <p:sp>
        <p:nvSpPr>
          <p:cNvPr id="6" name="TextBox 5"/>
          <p:cNvSpPr txBox="1"/>
          <p:nvPr/>
        </p:nvSpPr>
        <p:spPr>
          <a:xfrm>
            <a:off x="1676400" y="3543869"/>
            <a:ext cx="533400" cy="381000"/>
          </a:xfrm>
          <a:prstGeom prst="rect">
            <a:avLst/>
          </a:prstGeom>
          <a:noFill/>
        </p:spPr>
        <p:txBody>
          <a:bodyPr wrap="square" rtlCol="0">
            <a:spAutoFit/>
          </a:bodyPr>
          <a:lstStyle/>
          <a:p>
            <a:r>
              <a:rPr lang="en-US" b="1" dirty="0" smtClean="0">
                <a:solidFill>
                  <a:srgbClr val="00B050"/>
                </a:solidFill>
              </a:rPr>
              <a:t>0</a:t>
            </a:r>
            <a:endParaRPr lang="en-US" b="1" dirty="0">
              <a:solidFill>
                <a:srgbClr val="00B050"/>
              </a:solidFill>
            </a:endParaRPr>
          </a:p>
        </p:txBody>
      </p:sp>
      <p:sp>
        <p:nvSpPr>
          <p:cNvPr id="7" name="TextBox 6"/>
          <p:cNvSpPr txBox="1"/>
          <p:nvPr/>
        </p:nvSpPr>
        <p:spPr>
          <a:xfrm>
            <a:off x="609600" y="2209800"/>
            <a:ext cx="533400" cy="381000"/>
          </a:xfrm>
          <a:prstGeom prst="rect">
            <a:avLst/>
          </a:prstGeom>
          <a:noFill/>
        </p:spPr>
        <p:txBody>
          <a:bodyPr wrap="square" rtlCol="0">
            <a:spAutoFit/>
          </a:bodyPr>
          <a:lstStyle/>
          <a:p>
            <a:r>
              <a:rPr lang="en-US" b="1" dirty="0" smtClean="0">
                <a:solidFill>
                  <a:srgbClr val="00B050"/>
                </a:solidFill>
              </a:rPr>
              <a:t>0</a:t>
            </a:r>
            <a:endParaRPr lang="en-US" b="1" dirty="0">
              <a:solidFill>
                <a:srgbClr val="00B050"/>
              </a:solidFill>
            </a:endParaRPr>
          </a:p>
        </p:txBody>
      </p:sp>
      <p:sp>
        <p:nvSpPr>
          <p:cNvPr id="8" name="TextBox 7"/>
          <p:cNvSpPr txBox="1"/>
          <p:nvPr/>
        </p:nvSpPr>
        <p:spPr>
          <a:xfrm>
            <a:off x="3505200" y="3505769"/>
            <a:ext cx="533400" cy="381000"/>
          </a:xfrm>
          <a:prstGeom prst="rect">
            <a:avLst/>
          </a:prstGeom>
          <a:noFill/>
        </p:spPr>
        <p:txBody>
          <a:bodyPr wrap="square" rtlCol="0">
            <a:spAutoFit/>
          </a:bodyPr>
          <a:lstStyle/>
          <a:p>
            <a:r>
              <a:rPr lang="en-US" b="1" dirty="0" smtClean="0">
                <a:solidFill>
                  <a:srgbClr val="00B050"/>
                </a:solidFill>
              </a:rPr>
              <a:t>0</a:t>
            </a:r>
            <a:endParaRPr lang="en-US" b="1" dirty="0">
              <a:solidFill>
                <a:srgbClr val="00B050"/>
              </a:solidFill>
            </a:endParaRPr>
          </a:p>
        </p:txBody>
      </p:sp>
      <p:sp>
        <p:nvSpPr>
          <p:cNvPr id="9" name="TextBox 8"/>
          <p:cNvSpPr txBox="1"/>
          <p:nvPr/>
        </p:nvSpPr>
        <p:spPr>
          <a:xfrm>
            <a:off x="5638800" y="3392038"/>
            <a:ext cx="533400" cy="381000"/>
          </a:xfrm>
          <a:prstGeom prst="rect">
            <a:avLst/>
          </a:prstGeom>
          <a:noFill/>
        </p:spPr>
        <p:txBody>
          <a:bodyPr wrap="square" rtlCol="0">
            <a:spAutoFit/>
          </a:bodyPr>
          <a:lstStyle/>
          <a:p>
            <a:r>
              <a:rPr lang="en-US" b="1" dirty="0" smtClean="0">
                <a:solidFill>
                  <a:srgbClr val="00B050"/>
                </a:solidFill>
              </a:rPr>
              <a:t>0</a:t>
            </a:r>
            <a:endParaRPr lang="en-US" b="1" dirty="0">
              <a:solidFill>
                <a:srgbClr val="00B050"/>
              </a:solidFill>
            </a:endParaRPr>
          </a:p>
        </p:txBody>
      </p:sp>
      <p:sp>
        <p:nvSpPr>
          <p:cNvPr id="10" name="TextBox 9"/>
          <p:cNvSpPr txBox="1"/>
          <p:nvPr/>
        </p:nvSpPr>
        <p:spPr>
          <a:xfrm>
            <a:off x="6705600" y="2262117"/>
            <a:ext cx="533400" cy="381000"/>
          </a:xfrm>
          <a:prstGeom prst="rect">
            <a:avLst/>
          </a:prstGeom>
          <a:noFill/>
        </p:spPr>
        <p:txBody>
          <a:bodyPr wrap="square" rtlCol="0">
            <a:spAutoFit/>
          </a:bodyPr>
          <a:lstStyle/>
          <a:p>
            <a:r>
              <a:rPr lang="en-US" b="1" dirty="0" smtClean="0">
                <a:solidFill>
                  <a:srgbClr val="00B050"/>
                </a:solidFill>
              </a:rPr>
              <a:t>0</a:t>
            </a:r>
            <a:endParaRPr lang="en-US" b="1" dirty="0">
              <a:solidFill>
                <a:srgbClr val="00B050"/>
              </a:solidFill>
            </a:endParaRPr>
          </a:p>
        </p:txBody>
      </p:sp>
      <p:sp>
        <p:nvSpPr>
          <p:cNvPr id="11" name="TextBox 10"/>
          <p:cNvSpPr txBox="1"/>
          <p:nvPr/>
        </p:nvSpPr>
        <p:spPr>
          <a:xfrm>
            <a:off x="2895600" y="2246195"/>
            <a:ext cx="533400" cy="381000"/>
          </a:xfrm>
          <a:prstGeom prst="rect">
            <a:avLst/>
          </a:prstGeom>
          <a:noFill/>
        </p:spPr>
        <p:txBody>
          <a:bodyPr wrap="square" rtlCol="0">
            <a:spAutoFit/>
          </a:bodyPr>
          <a:lstStyle/>
          <a:p>
            <a:r>
              <a:rPr lang="en-US" b="1" dirty="0">
                <a:solidFill>
                  <a:srgbClr val="00B050"/>
                </a:solidFill>
              </a:rPr>
              <a:t>1</a:t>
            </a:r>
          </a:p>
        </p:txBody>
      </p:sp>
      <p:sp>
        <p:nvSpPr>
          <p:cNvPr id="12" name="TextBox 11"/>
          <p:cNvSpPr txBox="1"/>
          <p:nvPr/>
        </p:nvSpPr>
        <p:spPr>
          <a:xfrm>
            <a:off x="1613279" y="1066800"/>
            <a:ext cx="533400" cy="381000"/>
          </a:xfrm>
          <a:prstGeom prst="rect">
            <a:avLst/>
          </a:prstGeom>
          <a:noFill/>
        </p:spPr>
        <p:txBody>
          <a:bodyPr wrap="square" rtlCol="0">
            <a:spAutoFit/>
          </a:bodyPr>
          <a:lstStyle/>
          <a:p>
            <a:r>
              <a:rPr lang="en-US" b="1" dirty="0" smtClean="0">
                <a:solidFill>
                  <a:srgbClr val="00B050"/>
                </a:solidFill>
              </a:rPr>
              <a:t>-1</a:t>
            </a:r>
            <a:endParaRPr lang="en-US" b="1" dirty="0">
              <a:solidFill>
                <a:srgbClr val="00B050"/>
              </a:solidFill>
            </a:endParaRPr>
          </a:p>
        </p:txBody>
      </p:sp>
      <p:sp>
        <p:nvSpPr>
          <p:cNvPr id="13" name="TextBox 12"/>
          <p:cNvSpPr txBox="1"/>
          <p:nvPr/>
        </p:nvSpPr>
        <p:spPr>
          <a:xfrm>
            <a:off x="4267200" y="2209800"/>
            <a:ext cx="533400" cy="381000"/>
          </a:xfrm>
          <a:prstGeom prst="rect">
            <a:avLst/>
          </a:prstGeom>
          <a:noFill/>
        </p:spPr>
        <p:txBody>
          <a:bodyPr wrap="square" rtlCol="0">
            <a:spAutoFit/>
          </a:bodyPr>
          <a:lstStyle/>
          <a:p>
            <a:r>
              <a:rPr lang="en-US" b="1" dirty="0" smtClean="0">
                <a:solidFill>
                  <a:srgbClr val="00B050"/>
                </a:solidFill>
              </a:rPr>
              <a:t>0</a:t>
            </a:r>
            <a:endParaRPr lang="en-US" b="1" dirty="0">
              <a:solidFill>
                <a:srgbClr val="00B050"/>
              </a:solidFill>
            </a:endParaRPr>
          </a:p>
        </p:txBody>
      </p:sp>
      <p:sp>
        <p:nvSpPr>
          <p:cNvPr id="14" name="TextBox 13"/>
          <p:cNvSpPr txBox="1"/>
          <p:nvPr/>
        </p:nvSpPr>
        <p:spPr>
          <a:xfrm>
            <a:off x="5372100" y="1105469"/>
            <a:ext cx="533400" cy="381000"/>
          </a:xfrm>
          <a:prstGeom prst="rect">
            <a:avLst/>
          </a:prstGeom>
          <a:noFill/>
        </p:spPr>
        <p:txBody>
          <a:bodyPr wrap="square" rtlCol="0">
            <a:spAutoFit/>
          </a:bodyPr>
          <a:lstStyle/>
          <a:p>
            <a:r>
              <a:rPr lang="en-US" b="1" dirty="0">
                <a:solidFill>
                  <a:srgbClr val="00B050"/>
                </a:solidFill>
              </a:rPr>
              <a:t>1</a:t>
            </a:r>
          </a:p>
        </p:txBody>
      </p:sp>
      <p:sp>
        <p:nvSpPr>
          <p:cNvPr id="15" name="TextBox 14"/>
          <p:cNvSpPr txBox="1"/>
          <p:nvPr/>
        </p:nvSpPr>
        <p:spPr>
          <a:xfrm>
            <a:off x="3054824" y="114300"/>
            <a:ext cx="533400" cy="381000"/>
          </a:xfrm>
          <a:prstGeom prst="rect">
            <a:avLst/>
          </a:prstGeom>
          <a:noFill/>
        </p:spPr>
        <p:txBody>
          <a:bodyPr wrap="square" rtlCol="0">
            <a:spAutoFit/>
          </a:bodyPr>
          <a:lstStyle/>
          <a:p>
            <a:r>
              <a:rPr lang="en-US" b="1" dirty="0" smtClean="0">
                <a:solidFill>
                  <a:srgbClr val="00B050"/>
                </a:solidFill>
              </a:rPr>
              <a:t>0</a:t>
            </a:r>
            <a:endParaRPr lang="en-US" b="1" dirty="0">
              <a:solidFill>
                <a:srgbClr val="00B050"/>
              </a:solidFill>
            </a:endParaRPr>
          </a:p>
        </p:txBody>
      </p:sp>
    </p:spTree>
    <p:extLst>
      <p:ext uri="{BB962C8B-B14F-4D97-AF65-F5344CB8AC3E}">
        <p14:creationId xmlns:p14="http://schemas.microsoft.com/office/powerpoint/2010/main" val="33241856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lstStyle/>
          <a:p>
            <a:pPr marL="0" indent="0">
              <a:lnSpc>
                <a:spcPct val="150000"/>
              </a:lnSpc>
              <a:buNone/>
            </a:pPr>
            <a:endParaRPr lang="en-US" sz="2800" b="1" dirty="0" smtClean="0">
              <a:solidFill>
                <a:srgbClr val="FF0000"/>
              </a:solidFill>
              <a:latin typeface="Bookman Old Style" pitchFamily="18" charset="0"/>
            </a:endParaRPr>
          </a:p>
          <a:p>
            <a:pPr marL="0" indent="0">
              <a:lnSpc>
                <a:spcPct val="150000"/>
              </a:lnSpc>
              <a:buNone/>
            </a:pPr>
            <a:r>
              <a:rPr lang="en-US" sz="2800" b="1" dirty="0" smtClean="0">
                <a:solidFill>
                  <a:srgbClr val="FF0000"/>
                </a:solidFill>
                <a:latin typeface="Bookman Old Style" pitchFamily="18" charset="0"/>
              </a:rPr>
              <a:t>Question 3: </a:t>
            </a:r>
            <a:r>
              <a:rPr lang="en-US" sz="2800" dirty="0">
                <a:latin typeface="Bookman Old Style" pitchFamily="18" charset="0"/>
              </a:rPr>
              <a:t>Construct a </a:t>
            </a:r>
            <a:r>
              <a:rPr lang="en-US" sz="2800" b="1" dirty="0">
                <a:latin typeface="Bookman Old Style" pitchFamily="18" charset="0"/>
              </a:rPr>
              <a:t>AVL Tree </a:t>
            </a:r>
            <a:r>
              <a:rPr lang="en-US" sz="2800" dirty="0">
                <a:latin typeface="Bookman Old Style" pitchFamily="18" charset="0"/>
              </a:rPr>
              <a:t>by inserting the following sequence of numbers...</a:t>
            </a:r>
          </a:p>
          <a:p>
            <a:pPr marL="0" indent="0">
              <a:lnSpc>
                <a:spcPct val="150000"/>
              </a:lnSpc>
              <a:buNone/>
            </a:pPr>
            <a:r>
              <a:rPr lang="en-US" b="1" dirty="0">
                <a:solidFill>
                  <a:srgbClr val="00B050"/>
                </a:solidFill>
                <a:latin typeface="Bookman Old Style" pitchFamily="18" charset="0"/>
              </a:rPr>
              <a:t>14, 15, 4, 9, 7, 18, 3, 5, 16, 4, 20, 17, 9, 14, 5</a:t>
            </a:r>
          </a:p>
          <a:p>
            <a:pPr marL="0" indent="0">
              <a:lnSpc>
                <a:spcPct val="150000"/>
              </a:lnSpc>
              <a:buNone/>
            </a:pPr>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p14="http://schemas.microsoft.com/office/powerpoint/2010/main" val="406013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914400"/>
            <a:ext cx="8305800" cy="4800600"/>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1457471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2DF1B69-1EAC-6641-838E-81EC097C9FC0}"/>
              </a:ext>
            </a:extLst>
          </p:cNvPr>
          <p:cNvSpPr txBox="1"/>
          <p:nvPr/>
        </p:nvSpPr>
        <p:spPr>
          <a:xfrm>
            <a:off x="544960" y="721627"/>
            <a:ext cx="3666831" cy="707886"/>
          </a:xfrm>
          <a:prstGeom prst="rect">
            <a:avLst/>
          </a:prstGeom>
          <a:noFill/>
        </p:spPr>
        <p:txBody>
          <a:bodyPr wrap="square" rtlCol="0">
            <a:spAutoFit/>
          </a:bodyPr>
          <a:lstStyle/>
          <a:p>
            <a:r>
              <a:rPr lang="en-US" sz="2000" b="1" dirty="0" smtClean="0">
                <a:solidFill>
                  <a:srgbClr val="FF0000"/>
                </a:solidFill>
              </a:rPr>
              <a:t>Solution:</a:t>
            </a:r>
          </a:p>
          <a:p>
            <a:r>
              <a:rPr lang="en-US" sz="2000" b="1" dirty="0" smtClean="0">
                <a:solidFill>
                  <a:srgbClr val="FF0000"/>
                </a:solidFill>
              </a:rPr>
              <a:t>Step-1: </a:t>
            </a:r>
            <a:r>
              <a:rPr lang="en-US" sz="2000" b="1" dirty="0" smtClean="0"/>
              <a:t>Insert </a:t>
            </a:r>
            <a:r>
              <a:rPr lang="en-US" sz="2000" b="1" dirty="0"/>
              <a:t>14</a:t>
            </a:r>
          </a:p>
        </p:txBody>
      </p:sp>
      <p:sp>
        <p:nvSpPr>
          <p:cNvPr id="4" name="Oval 3">
            <a:extLst>
              <a:ext uri="{FF2B5EF4-FFF2-40B4-BE49-F238E27FC236}">
                <a16:creationId xmlns:a16="http://schemas.microsoft.com/office/drawing/2014/main" xmlns="" id="{151B840C-5846-7141-AB36-3F56608D1A3D}"/>
              </a:ext>
            </a:extLst>
          </p:cNvPr>
          <p:cNvSpPr/>
          <p:nvPr/>
        </p:nvSpPr>
        <p:spPr>
          <a:xfrm>
            <a:off x="4302000" y="1948225"/>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 name="TextBox 4">
            <a:extLst>
              <a:ext uri="{FF2B5EF4-FFF2-40B4-BE49-F238E27FC236}">
                <a16:creationId xmlns:a16="http://schemas.microsoft.com/office/drawing/2014/main" xmlns="" id="{E0E51FA8-7CE8-8841-BBE6-E9EA19D692F6}"/>
              </a:ext>
            </a:extLst>
          </p:cNvPr>
          <p:cNvSpPr txBox="1"/>
          <p:nvPr/>
        </p:nvSpPr>
        <p:spPr>
          <a:xfrm>
            <a:off x="4302000" y="2123559"/>
            <a:ext cx="533400" cy="369332"/>
          </a:xfrm>
          <a:prstGeom prst="rect">
            <a:avLst/>
          </a:prstGeom>
          <a:noFill/>
        </p:spPr>
        <p:txBody>
          <a:bodyPr wrap="square" rtlCol="0">
            <a:spAutoFit/>
          </a:bodyPr>
          <a:lstStyle/>
          <a:p>
            <a:pPr algn="ctr"/>
            <a:r>
              <a:rPr lang="en-US" b="1" dirty="0"/>
              <a:t>14</a:t>
            </a:r>
          </a:p>
        </p:txBody>
      </p:sp>
      <p:sp>
        <p:nvSpPr>
          <p:cNvPr id="6" name="TextBox 5">
            <a:extLst>
              <a:ext uri="{FF2B5EF4-FFF2-40B4-BE49-F238E27FC236}">
                <a16:creationId xmlns:a16="http://schemas.microsoft.com/office/drawing/2014/main" xmlns="" id="{2EDCFBFD-A884-114D-B06B-ED82B9CD1AE3}"/>
              </a:ext>
            </a:extLst>
          </p:cNvPr>
          <p:cNvSpPr txBox="1"/>
          <p:nvPr/>
        </p:nvSpPr>
        <p:spPr>
          <a:xfrm>
            <a:off x="4211792" y="1539804"/>
            <a:ext cx="721672" cy="369332"/>
          </a:xfrm>
          <a:prstGeom prst="rect">
            <a:avLst/>
          </a:prstGeom>
          <a:noFill/>
        </p:spPr>
        <p:txBody>
          <a:bodyPr wrap="none" rtlCol="0">
            <a:spAutoFit/>
          </a:bodyPr>
          <a:lstStyle/>
          <a:p>
            <a:pPr algn="ctr"/>
            <a:r>
              <a:rPr lang="en-US" b="1" dirty="0">
                <a:solidFill>
                  <a:srgbClr val="FF0000"/>
                </a:solidFill>
              </a:rPr>
              <a:t>0-0=0</a:t>
            </a:r>
          </a:p>
        </p:txBody>
      </p:sp>
      <p:sp>
        <p:nvSpPr>
          <p:cNvPr id="7" name="TextBox 6">
            <a:extLst>
              <a:ext uri="{FF2B5EF4-FFF2-40B4-BE49-F238E27FC236}">
                <a16:creationId xmlns:a16="http://schemas.microsoft.com/office/drawing/2014/main" xmlns="" id="{AA7949F7-1396-284E-982C-E8D9650D3002}"/>
              </a:ext>
            </a:extLst>
          </p:cNvPr>
          <p:cNvSpPr txBox="1"/>
          <p:nvPr/>
        </p:nvSpPr>
        <p:spPr>
          <a:xfrm>
            <a:off x="3990976" y="5524500"/>
            <a:ext cx="2943225" cy="369332"/>
          </a:xfrm>
          <a:prstGeom prst="rect">
            <a:avLst/>
          </a:prstGeom>
          <a:noFill/>
        </p:spPr>
        <p:txBody>
          <a:bodyPr wrap="square" rtlCol="0">
            <a:spAutoFit/>
          </a:bodyPr>
          <a:lstStyle/>
          <a:p>
            <a:r>
              <a:rPr lang="en-US" b="1" dirty="0"/>
              <a:t>Tree is balanced</a:t>
            </a:r>
          </a:p>
        </p:txBody>
      </p:sp>
      <p:sp>
        <p:nvSpPr>
          <p:cNvPr id="8" name="Footer Placeholder 6">
            <a:extLst>
              <a:ext uri="{FF2B5EF4-FFF2-40B4-BE49-F238E27FC236}">
                <a16:creationId xmlns:a16="http://schemas.microsoft.com/office/drawing/2014/main" xmlns="" id="{4F0F5F32-F324-4244-B622-E4E41F083B4C}"/>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a:p>
        </p:txBody>
      </p:sp>
      <p:sp>
        <p:nvSpPr>
          <p:cNvPr id="9" name="Slide Number Placeholder 7">
            <a:extLst>
              <a:ext uri="{FF2B5EF4-FFF2-40B4-BE49-F238E27FC236}">
                <a16:creationId xmlns:a16="http://schemas.microsoft.com/office/drawing/2014/main" xmlns="" id="{B757D7EA-45CF-3B4D-AA6D-E6D8FB86A6ED}"/>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110</a:t>
            </a:fld>
            <a:endParaRPr lang="en-US" b="1"/>
          </a:p>
        </p:txBody>
      </p:sp>
    </p:spTree>
    <p:extLst>
      <p:ext uri="{BB962C8B-B14F-4D97-AF65-F5344CB8AC3E}">
        <p14:creationId xmlns:p14="http://schemas.microsoft.com/office/powerpoint/2010/main" val="1148643616"/>
      </p:ext>
    </p:extLst>
  </p:cSld>
  <p:clrMapOvr>
    <a:masterClrMapping/>
  </p:clrMapOvr>
  <p:transition spd="slow">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C451EE3-05CB-7C46-B17A-44918A88E756}"/>
              </a:ext>
            </a:extLst>
          </p:cNvPr>
          <p:cNvSpPr txBox="1"/>
          <p:nvPr/>
        </p:nvSpPr>
        <p:spPr>
          <a:xfrm>
            <a:off x="544960" y="721627"/>
            <a:ext cx="2655439" cy="400110"/>
          </a:xfrm>
          <a:prstGeom prst="rect">
            <a:avLst/>
          </a:prstGeom>
          <a:noFill/>
        </p:spPr>
        <p:txBody>
          <a:bodyPr wrap="square" rtlCol="0">
            <a:spAutoFit/>
          </a:bodyPr>
          <a:lstStyle/>
          <a:p>
            <a:r>
              <a:rPr lang="en-US" sz="2000" b="1" dirty="0">
                <a:solidFill>
                  <a:srgbClr val="FF0000"/>
                </a:solidFill>
              </a:rPr>
              <a:t>Step-2: </a:t>
            </a:r>
            <a:r>
              <a:rPr lang="en-US" sz="2000" b="1" dirty="0"/>
              <a:t>Insert 15</a:t>
            </a:r>
          </a:p>
        </p:txBody>
      </p:sp>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4176526" y="765251"/>
            <a:ext cx="792205" cy="369332"/>
          </a:xfrm>
          <a:prstGeom prst="rect">
            <a:avLst/>
          </a:prstGeom>
          <a:noFill/>
        </p:spPr>
        <p:txBody>
          <a:bodyPr wrap="none" rtlCol="0">
            <a:spAutoFit/>
          </a:bodyPr>
          <a:lstStyle/>
          <a:p>
            <a:pPr algn="ctr"/>
            <a:r>
              <a:rPr lang="en-US" b="1" dirty="0">
                <a:solidFill>
                  <a:srgbClr val="FF0000"/>
                </a:solidFill>
              </a:rPr>
              <a:t>0-1=-1</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15</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573365" y="2059997"/>
            <a:ext cx="721672" cy="369332"/>
          </a:xfrm>
          <a:prstGeom prst="rect">
            <a:avLst/>
          </a:prstGeom>
          <a:noFill/>
        </p:spPr>
        <p:txBody>
          <a:bodyPr wrap="none" rtlCol="0">
            <a:spAutoFit/>
          </a:bodyPr>
          <a:lstStyle/>
          <a:p>
            <a:pPr algn="ctr"/>
            <a:r>
              <a:rPr lang="en-US" b="1" dirty="0">
                <a:solidFill>
                  <a:srgbClr val="FF0000"/>
                </a:solidFill>
              </a:rPr>
              <a:t>0-0=0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smtClean="0"/>
              <a:t>Er. Jendi Bade Shrestha</a:t>
            </a:r>
            <a:endParaRPr lang="en-US"/>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smtClean="0"/>
              <a:t>111</a:t>
            </a:fld>
            <a:endParaRPr lang="en-US"/>
          </a:p>
        </p:txBody>
      </p:sp>
    </p:spTree>
    <p:extLst>
      <p:ext uri="{BB962C8B-B14F-4D97-AF65-F5344CB8AC3E}">
        <p14:creationId xmlns:p14="http://schemas.microsoft.com/office/powerpoint/2010/main" val="3208442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C451EE3-05CB-7C46-B17A-44918A88E756}"/>
              </a:ext>
            </a:extLst>
          </p:cNvPr>
          <p:cNvSpPr txBox="1"/>
          <p:nvPr/>
        </p:nvSpPr>
        <p:spPr>
          <a:xfrm>
            <a:off x="544961" y="721627"/>
            <a:ext cx="2753990" cy="400110"/>
          </a:xfrm>
          <a:prstGeom prst="rect">
            <a:avLst/>
          </a:prstGeom>
          <a:noFill/>
        </p:spPr>
        <p:txBody>
          <a:bodyPr wrap="square" rtlCol="0">
            <a:spAutoFit/>
          </a:bodyPr>
          <a:lstStyle/>
          <a:p>
            <a:r>
              <a:rPr lang="en-US" sz="2000" b="1" dirty="0">
                <a:solidFill>
                  <a:srgbClr val="FF0000"/>
                </a:solidFill>
              </a:rPr>
              <a:t>Step-3: </a:t>
            </a:r>
            <a:r>
              <a:rPr lang="en-US" sz="2000" b="1" dirty="0"/>
              <a:t>Insert 4</a:t>
            </a:r>
          </a:p>
        </p:txBody>
      </p:sp>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4087399" y="765251"/>
            <a:ext cx="970458" cy="369332"/>
          </a:xfrm>
          <a:prstGeom prst="rect">
            <a:avLst/>
          </a:prstGeom>
          <a:noFill/>
        </p:spPr>
        <p:txBody>
          <a:bodyPr wrap="none" rtlCol="0">
            <a:spAutoFit/>
          </a:bodyPr>
          <a:lstStyle/>
          <a:p>
            <a:pPr algn="ctr"/>
            <a:r>
              <a:rPr lang="en-US" b="1" dirty="0">
                <a:solidFill>
                  <a:srgbClr val="FF0000"/>
                </a:solidFill>
              </a:rPr>
              <a:t>	1-1=0</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15</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573365" y="2059997"/>
            <a:ext cx="721672" cy="369332"/>
          </a:xfrm>
          <a:prstGeom prst="rect">
            <a:avLst/>
          </a:prstGeom>
          <a:noFill/>
        </p:spPr>
        <p:txBody>
          <a:bodyPr wrap="none" rtlCol="0">
            <a:spAutoFit/>
          </a:bodyPr>
          <a:lstStyle/>
          <a:p>
            <a:pPr algn="ctr"/>
            <a:r>
              <a:rPr lang="en-US" b="1" dirty="0">
                <a:solidFill>
                  <a:srgbClr val="FF0000"/>
                </a:solidFill>
              </a:rPr>
              <a:t>0-0=0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smtClean="0"/>
              <a:t>Er. Jendi Bade Shrestha</a:t>
            </a:r>
            <a:endParaRPr lang="en-US"/>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smtClean="0"/>
              <a:t>112</a:t>
            </a:fld>
            <a:endParaRPr lang="en-US"/>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4</a:t>
            </a:r>
          </a:p>
        </p:txBody>
      </p:sp>
      <p:cxnSp>
        <p:nvCxnSpPr>
          <p:cNvPr id="22" name="Straight Connector 21">
            <a:extLst>
              <a:ext uri="{FF2B5EF4-FFF2-40B4-BE49-F238E27FC236}">
                <a16:creationId xmlns:a16="http://schemas.microsoft.com/office/drawing/2014/main" xmlns="" id="{E523CAF2-CE8D-7444-989D-B27B1392FD79}"/>
              </a:ext>
            </a:extLst>
          </p:cNvPr>
          <p:cNvCxnSpPr>
            <a:cxnSpLocks/>
            <a:stCxn id="4" idx="1"/>
            <a:endCxn id="20" idx="7"/>
          </p:cNvCxnSpPr>
          <p:nvPr/>
        </p:nvCxnSpPr>
        <p:spPr>
          <a:xfrm flipH="1">
            <a:off x="3219869" y="1533672"/>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5770A776-C2CC-5042-8BBA-981B8E6876AA}"/>
              </a:ext>
            </a:extLst>
          </p:cNvPr>
          <p:cNvSpPr txBox="1"/>
          <p:nvPr/>
        </p:nvSpPr>
        <p:spPr>
          <a:xfrm>
            <a:off x="2035537" y="2029455"/>
            <a:ext cx="721672" cy="369332"/>
          </a:xfrm>
          <a:prstGeom prst="rect">
            <a:avLst/>
          </a:prstGeom>
          <a:noFill/>
        </p:spPr>
        <p:txBody>
          <a:bodyPr wrap="none" rtlCol="0">
            <a:spAutoFit/>
          </a:bodyPr>
          <a:lstStyle/>
          <a:p>
            <a:pPr algn="ctr"/>
            <a:r>
              <a:rPr lang="en-US" b="1" dirty="0">
                <a:solidFill>
                  <a:srgbClr val="FF0000"/>
                </a:solidFill>
              </a:rPr>
              <a:t>0-0=0</a:t>
            </a:r>
          </a:p>
        </p:txBody>
      </p:sp>
    </p:spTree>
    <p:extLst>
      <p:ext uri="{BB962C8B-B14F-4D97-AF65-F5344CB8AC3E}">
        <p14:creationId xmlns:p14="http://schemas.microsoft.com/office/powerpoint/2010/main" val="3325116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C451EE3-05CB-7C46-B17A-44918A88E756}"/>
              </a:ext>
            </a:extLst>
          </p:cNvPr>
          <p:cNvSpPr txBox="1"/>
          <p:nvPr/>
        </p:nvSpPr>
        <p:spPr>
          <a:xfrm>
            <a:off x="544960" y="721627"/>
            <a:ext cx="2894887" cy="400110"/>
          </a:xfrm>
          <a:prstGeom prst="rect">
            <a:avLst/>
          </a:prstGeom>
          <a:noFill/>
        </p:spPr>
        <p:txBody>
          <a:bodyPr wrap="square" rtlCol="0">
            <a:spAutoFit/>
          </a:bodyPr>
          <a:lstStyle/>
          <a:p>
            <a:r>
              <a:rPr lang="en-US" sz="2000" b="1" dirty="0">
                <a:solidFill>
                  <a:srgbClr val="FF0000"/>
                </a:solidFill>
              </a:rPr>
              <a:t>Step-4: </a:t>
            </a:r>
            <a:r>
              <a:rPr lang="en-US" sz="2000" b="1" dirty="0"/>
              <a:t>Insert 9</a:t>
            </a:r>
          </a:p>
        </p:txBody>
      </p:sp>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4087399" y="765251"/>
            <a:ext cx="970458" cy="369332"/>
          </a:xfrm>
          <a:prstGeom prst="rect">
            <a:avLst/>
          </a:prstGeom>
          <a:noFill/>
        </p:spPr>
        <p:txBody>
          <a:bodyPr wrap="none" rtlCol="0">
            <a:spAutoFit/>
          </a:bodyPr>
          <a:lstStyle/>
          <a:p>
            <a:pPr algn="ctr"/>
            <a:r>
              <a:rPr lang="en-US" b="1" dirty="0">
                <a:solidFill>
                  <a:srgbClr val="FF0000"/>
                </a:solidFill>
              </a:rPr>
              <a:t>	2-1=1</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15</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573365" y="2035996"/>
            <a:ext cx="721672" cy="369332"/>
          </a:xfrm>
          <a:prstGeom prst="rect">
            <a:avLst/>
          </a:prstGeom>
          <a:noFill/>
        </p:spPr>
        <p:txBody>
          <a:bodyPr wrap="none" rtlCol="0">
            <a:spAutoFit/>
          </a:bodyPr>
          <a:lstStyle/>
          <a:p>
            <a:pPr algn="ctr"/>
            <a:r>
              <a:rPr lang="en-US" b="1" dirty="0">
                <a:solidFill>
                  <a:srgbClr val="FF0000"/>
                </a:solidFill>
              </a:rPr>
              <a:t>0-0=0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smtClean="0"/>
              <a:t>Er. Jendi Bade Shrestha</a:t>
            </a:r>
            <a:endParaRPr lang="en-US"/>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smtClean="0"/>
              <a:t>113</a:t>
            </a:fld>
            <a:endParaRPr lang="en-US"/>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4</a:t>
            </a:r>
          </a:p>
        </p:txBody>
      </p:sp>
      <p:cxnSp>
        <p:nvCxnSpPr>
          <p:cNvPr id="22" name="Straight Connector 21">
            <a:extLst>
              <a:ext uri="{FF2B5EF4-FFF2-40B4-BE49-F238E27FC236}">
                <a16:creationId xmlns:a16="http://schemas.microsoft.com/office/drawing/2014/main" xmlns="" id="{E523CAF2-CE8D-7444-989D-B27B1392FD79}"/>
              </a:ext>
            </a:extLst>
          </p:cNvPr>
          <p:cNvCxnSpPr>
            <a:cxnSpLocks/>
            <a:stCxn id="4" idx="1"/>
            <a:endCxn id="20" idx="7"/>
          </p:cNvCxnSpPr>
          <p:nvPr/>
        </p:nvCxnSpPr>
        <p:spPr>
          <a:xfrm flipH="1">
            <a:off x="3219869" y="1533672"/>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5770A776-C2CC-5042-8BBA-981B8E6876AA}"/>
              </a:ext>
            </a:extLst>
          </p:cNvPr>
          <p:cNvSpPr txBox="1"/>
          <p:nvPr/>
        </p:nvSpPr>
        <p:spPr>
          <a:xfrm>
            <a:off x="2000271" y="2029455"/>
            <a:ext cx="792205" cy="369332"/>
          </a:xfrm>
          <a:prstGeom prst="rect">
            <a:avLst/>
          </a:prstGeom>
          <a:noFill/>
        </p:spPr>
        <p:txBody>
          <a:bodyPr wrap="none" rtlCol="0">
            <a:spAutoFit/>
          </a:bodyPr>
          <a:lstStyle/>
          <a:p>
            <a:pPr algn="ctr"/>
            <a:r>
              <a:rPr lang="en-US" b="1" dirty="0">
                <a:solidFill>
                  <a:srgbClr val="FF0000"/>
                </a:solidFill>
              </a:rPr>
              <a:t>0-1=-1</a:t>
            </a:r>
          </a:p>
        </p:txBody>
      </p:sp>
      <p:sp>
        <p:nvSpPr>
          <p:cNvPr id="17" name="Oval 16">
            <a:extLst>
              <a:ext uri="{FF2B5EF4-FFF2-40B4-BE49-F238E27FC236}">
                <a16:creationId xmlns:a16="http://schemas.microsoft.com/office/drawing/2014/main" xmlns="" id="{9D6B43B0-0317-5B4B-BCF2-8C60E843F57A}"/>
              </a:ext>
            </a:extLst>
          </p:cNvPr>
          <p:cNvSpPr/>
          <p:nvPr/>
        </p:nvSpPr>
        <p:spPr>
          <a:xfrm>
            <a:off x="3450975" y="263662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3450975" y="2811956"/>
            <a:ext cx="533400" cy="369332"/>
          </a:xfrm>
          <a:prstGeom prst="rect">
            <a:avLst/>
          </a:prstGeom>
          <a:noFill/>
        </p:spPr>
        <p:txBody>
          <a:bodyPr wrap="square" rtlCol="0">
            <a:spAutoFit/>
          </a:bodyPr>
          <a:lstStyle/>
          <a:p>
            <a:pPr algn="ctr"/>
            <a:r>
              <a:rPr lang="en-US" b="1" dirty="0"/>
              <a:t>9</a:t>
            </a:r>
          </a:p>
        </p:txBody>
      </p:sp>
      <p:cxnSp>
        <p:nvCxnSpPr>
          <p:cNvPr id="19" name="Straight Connector 18">
            <a:extLst>
              <a:ext uri="{FF2B5EF4-FFF2-40B4-BE49-F238E27FC236}">
                <a16:creationId xmlns:a16="http://schemas.microsoft.com/office/drawing/2014/main" xmlns="" id="{6AAABBD2-B263-B849-81DD-38D361D78961}"/>
              </a:ext>
            </a:extLst>
          </p:cNvPr>
          <p:cNvCxnSpPr>
            <a:cxnSpLocks/>
            <a:endCxn id="17" idx="1"/>
          </p:cNvCxnSpPr>
          <p:nvPr/>
        </p:nvCxnSpPr>
        <p:spPr>
          <a:xfrm>
            <a:off x="3219452" y="2499856"/>
            <a:ext cx="310605" cy="2422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3439848" y="3307381"/>
            <a:ext cx="721672" cy="369332"/>
          </a:xfrm>
          <a:prstGeom prst="rect">
            <a:avLst/>
          </a:prstGeom>
          <a:noFill/>
        </p:spPr>
        <p:txBody>
          <a:bodyPr wrap="none" rtlCol="0">
            <a:spAutoFit/>
          </a:bodyPr>
          <a:lstStyle/>
          <a:p>
            <a:pPr algn="ctr"/>
            <a:r>
              <a:rPr lang="en-US" b="1" dirty="0">
                <a:solidFill>
                  <a:srgbClr val="FF0000"/>
                </a:solidFill>
              </a:rPr>
              <a:t>0-0=0</a:t>
            </a:r>
          </a:p>
        </p:txBody>
      </p:sp>
    </p:spTree>
    <p:extLst>
      <p:ext uri="{BB962C8B-B14F-4D97-AF65-F5344CB8AC3E}">
        <p14:creationId xmlns:p14="http://schemas.microsoft.com/office/powerpoint/2010/main" val="2470158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C451EE3-05CB-7C46-B17A-44918A88E756}"/>
              </a:ext>
            </a:extLst>
          </p:cNvPr>
          <p:cNvSpPr txBox="1"/>
          <p:nvPr/>
        </p:nvSpPr>
        <p:spPr>
          <a:xfrm>
            <a:off x="544960" y="721627"/>
            <a:ext cx="2674491" cy="400110"/>
          </a:xfrm>
          <a:prstGeom prst="rect">
            <a:avLst/>
          </a:prstGeom>
          <a:noFill/>
        </p:spPr>
        <p:txBody>
          <a:bodyPr wrap="square" rtlCol="0">
            <a:spAutoFit/>
          </a:bodyPr>
          <a:lstStyle/>
          <a:p>
            <a:r>
              <a:rPr lang="en-US" sz="2000" b="1" dirty="0">
                <a:solidFill>
                  <a:srgbClr val="FF0000"/>
                </a:solidFill>
              </a:rPr>
              <a:t>Step-5: </a:t>
            </a:r>
            <a:r>
              <a:rPr lang="en-US" sz="2000" b="1" dirty="0"/>
              <a:t>Insert 7</a:t>
            </a:r>
          </a:p>
        </p:txBody>
      </p:sp>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4043856" y="752405"/>
            <a:ext cx="970458" cy="369332"/>
          </a:xfrm>
          <a:prstGeom prst="rect">
            <a:avLst/>
          </a:prstGeom>
          <a:noFill/>
        </p:spPr>
        <p:txBody>
          <a:bodyPr wrap="none" rtlCol="0">
            <a:spAutoFit/>
          </a:bodyPr>
          <a:lstStyle/>
          <a:p>
            <a:pPr algn="ctr"/>
            <a:r>
              <a:rPr lang="en-US" b="1" dirty="0">
                <a:solidFill>
                  <a:srgbClr val="FF0000"/>
                </a:solidFill>
              </a:rPr>
              <a:t>	3-1=2</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34774"/>
            <a:ext cx="2943225" cy="369332"/>
          </a:xfrm>
          <a:prstGeom prst="rect">
            <a:avLst/>
          </a:prstGeom>
          <a:noFill/>
        </p:spPr>
        <p:txBody>
          <a:bodyPr wrap="square" rtlCol="0">
            <a:spAutoFit/>
          </a:bodyPr>
          <a:lstStyle/>
          <a:p>
            <a:r>
              <a:rPr lang="en-US" b="1" dirty="0"/>
              <a:t>Tree is Imbalanced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15</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025956" y="1511002"/>
            <a:ext cx="721672" cy="369332"/>
          </a:xfrm>
          <a:prstGeom prst="rect">
            <a:avLst/>
          </a:prstGeom>
          <a:noFill/>
        </p:spPr>
        <p:txBody>
          <a:bodyPr wrap="none" rtlCol="0">
            <a:spAutoFit/>
          </a:bodyPr>
          <a:lstStyle/>
          <a:p>
            <a:pPr algn="ctr"/>
            <a:r>
              <a:rPr lang="en-US" b="1" dirty="0">
                <a:solidFill>
                  <a:srgbClr val="FF0000"/>
                </a:solidFill>
              </a:rPr>
              <a:t>0-0=0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114</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4</a:t>
            </a:r>
          </a:p>
        </p:txBody>
      </p:sp>
      <p:cxnSp>
        <p:nvCxnSpPr>
          <p:cNvPr id="22" name="Straight Connector 21">
            <a:extLst>
              <a:ext uri="{FF2B5EF4-FFF2-40B4-BE49-F238E27FC236}">
                <a16:creationId xmlns:a16="http://schemas.microsoft.com/office/drawing/2014/main" xmlns="" id="{E523CAF2-CE8D-7444-989D-B27B1392FD79}"/>
              </a:ext>
            </a:extLst>
          </p:cNvPr>
          <p:cNvCxnSpPr>
            <a:cxnSpLocks/>
            <a:endCxn id="24" idx="7"/>
          </p:cNvCxnSpPr>
          <p:nvPr/>
        </p:nvCxnSpPr>
        <p:spPr>
          <a:xfrm flipH="1">
            <a:off x="3410369" y="3304844"/>
            <a:ext cx="156347" cy="1572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5770A776-C2CC-5042-8BBA-981B8E6876AA}"/>
              </a:ext>
            </a:extLst>
          </p:cNvPr>
          <p:cNvSpPr txBox="1"/>
          <p:nvPr/>
        </p:nvSpPr>
        <p:spPr>
          <a:xfrm>
            <a:off x="1828007" y="1932719"/>
            <a:ext cx="792205" cy="369332"/>
          </a:xfrm>
          <a:prstGeom prst="rect">
            <a:avLst/>
          </a:prstGeom>
          <a:noFill/>
        </p:spPr>
        <p:txBody>
          <a:bodyPr wrap="none" rtlCol="0">
            <a:spAutoFit/>
          </a:bodyPr>
          <a:lstStyle/>
          <a:p>
            <a:pPr algn="ctr"/>
            <a:r>
              <a:rPr lang="en-US" b="1" dirty="0">
                <a:solidFill>
                  <a:srgbClr val="FF0000"/>
                </a:solidFill>
              </a:rPr>
              <a:t>0-2=-2</a:t>
            </a:r>
          </a:p>
        </p:txBody>
      </p:sp>
      <p:sp>
        <p:nvSpPr>
          <p:cNvPr id="17" name="Oval 16">
            <a:extLst>
              <a:ext uri="{FF2B5EF4-FFF2-40B4-BE49-F238E27FC236}">
                <a16:creationId xmlns:a16="http://schemas.microsoft.com/office/drawing/2014/main" xmlns="" id="{9D6B43B0-0317-5B4B-BCF2-8C60E843F57A}"/>
              </a:ext>
            </a:extLst>
          </p:cNvPr>
          <p:cNvSpPr/>
          <p:nvPr/>
        </p:nvSpPr>
        <p:spPr>
          <a:xfrm>
            <a:off x="3450975" y="263662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3450975" y="2811956"/>
            <a:ext cx="533400" cy="369332"/>
          </a:xfrm>
          <a:prstGeom prst="rect">
            <a:avLst/>
          </a:prstGeom>
          <a:noFill/>
        </p:spPr>
        <p:txBody>
          <a:bodyPr wrap="square" rtlCol="0">
            <a:spAutoFit/>
          </a:bodyPr>
          <a:lstStyle/>
          <a:p>
            <a:pPr algn="ctr"/>
            <a:r>
              <a:rPr lang="en-US" b="1" dirty="0"/>
              <a:t>9</a:t>
            </a:r>
          </a:p>
        </p:txBody>
      </p:sp>
      <p:cxnSp>
        <p:nvCxnSpPr>
          <p:cNvPr id="19" name="Straight Connector 18">
            <a:extLst>
              <a:ext uri="{FF2B5EF4-FFF2-40B4-BE49-F238E27FC236}">
                <a16:creationId xmlns:a16="http://schemas.microsoft.com/office/drawing/2014/main" xmlns="" id="{6AAABBD2-B263-B849-81DD-38D361D78961}"/>
              </a:ext>
            </a:extLst>
          </p:cNvPr>
          <p:cNvCxnSpPr>
            <a:cxnSpLocks/>
            <a:endCxn id="17" idx="1"/>
          </p:cNvCxnSpPr>
          <p:nvPr/>
        </p:nvCxnSpPr>
        <p:spPr>
          <a:xfrm>
            <a:off x="3219452" y="2499856"/>
            <a:ext cx="310605" cy="2422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1828007" y="4168866"/>
            <a:ext cx="1702051" cy="369332"/>
          </a:xfrm>
          <a:prstGeom prst="rect">
            <a:avLst/>
          </a:prstGeom>
          <a:noFill/>
        </p:spPr>
        <p:txBody>
          <a:bodyPr wrap="square" rtlCol="0">
            <a:spAutoFit/>
          </a:bodyPr>
          <a:lstStyle/>
          <a:p>
            <a:pPr algn="ctr"/>
            <a:r>
              <a:rPr lang="en-US" b="1" dirty="0">
                <a:solidFill>
                  <a:srgbClr val="FF0000"/>
                </a:solidFill>
              </a:rPr>
              <a:t>0-0=0</a:t>
            </a:r>
          </a:p>
        </p:txBody>
      </p:sp>
      <p:sp>
        <p:nvSpPr>
          <p:cNvPr id="24" name="Oval 23">
            <a:extLst>
              <a:ext uri="{FF2B5EF4-FFF2-40B4-BE49-F238E27FC236}">
                <a16:creationId xmlns:a16="http://schemas.microsoft.com/office/drawing/2014/main" xmlns="" id="{3F6DDDE8-D27F-644A-8DCB-ED05F488C4EE}"/>
              </a:ext>
            </a:extLst>
          </p:cNvPr>
          <p:cNvSpPr/>
          <p:nvPr/>
        </p:nvSpPr>
        <p:spPr>
          <a:xfrm>
            <a:off x="2949451" y="335662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2949451" y="3531956"/>
            <a:ext cx="533400" cy="369332"/>
          </a:xfrm>
          <a:prstGeom prst="rect">
            <a:avLst/>
          </a:prstGeom>
          <a:noFill/>
        </p:spPr>
        <p:txBody>
          <a:bodyPr wrap="square" rtlCol="0">
            <a:spAutoFit/>
          </a:bodyPr>
          <a:lstStyle/>
          <a:p>
            <a:pPr algn="ctr"/>
            <a:r>
              <a:rPr lang="en-US" b="1" dirty="0"/>
              <a:t>7</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70227" y="1651943"/>
            <a:ext cx="10369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856614" y="2742064"/>
            <a:ext cx="1332477" cy="369332"/>
          </a:xfrm>
          <a:prstGeom prst="rect">
            <a:avLst/>
          </a:prstGeom>
          <a:noFill/>
        </p:spPr>
        <p:txBody>
          <a:bodyPr wrap="square" rtlCol="0">
            <a:spAutoFit/>
          </a:bodyPr>
          <a:lstStyle/>
          <a:p>
            <a:pPr algn="ctr"/>
            <a:r>
              <a:rPr lang="en-US" b="1" dirty="0">
                <a:solidFill>
                  <a:srgbClr val="FF0000"/>
                </a:solidFill>
              </a:rPr>
              <a:t>1-0=1</a:t>
            </a:r>
          </a:p>
        </p:txBody>
      </p:sp>
      <p:sp>
        <p:nvSpPr>
          <p:cNvPr id="14" name="TextBox 13">
            <a:extLst>
              <a:ext uri="{FF2B5EF4-FFF2-40B4-BE49-F238E27FC236}">
                <a16:creationId xmlns:a16="http://schemas.microsoft.com/office/drawing/2014/main" xmlns="" id="{557B2021-251B-4845-916D-B06A74442447}"/>
              </a:ext>
            </a:extLst>
          </p:cNvPr>
          <p:cNvSpPr txBox="1"/>
          <p:nvPr/>
        </p:nvSpPr>
        <p:spPr>
          <a:xfrm>
            <a:off x="5638800" y="3462064"/>
            <a:ext cx="3276600" cy="1200329"/>
          </a:xfrm>
          <a:prstGeom prst="rect">
            <a:avLst/>
          </a:prstGeom>
          <a:noFill/>
        </p:spPr>
        <p:txBody>
          <a:bodyPr wrap="square" rtlCol="0">
            <a:spAutoFit/>
          </a:bodyPr>
          <a:lstStyle/>
          <a:p>
            <a:r>
              <a:rPr lang="en-US" b="1" dirty="0"/>
              <a:t>Tree is imbalance i.e in node 4,9,7. </a:t>
            </a:r>
            <a:r>
              <a:rPr lang="en-US" b="1" dirty="0" smtClean="0"/>
              <a:t>(Right of left)</a:t>
            </a:r>
            <a:endParaRPr lang="en-US" b="1" dirty="0"/>
          </a:p>
          <a:p>
            <a:r>
              <a:rPr lang="en-US" b="1" dirty="0" smtClean="0">
                <a:solidFill>
                  <a:srgbClr val="00B050"/>
                </a:solidFill>
              </a:rPr>
              <a:t>a. Rotate Right </a:t>
            </a:r>
          </a:p>
          <a:p>
            <a:r>
              <a:rPr lang="en-US" b="1" dirty="0" smtClean="0">
                <a:solidFill>
                  <a:srgbClr val="00B050"/>
                </a:solidFill>
              </a:rPr>
              <a:t>b. Rotation left</a:t>
            </a:r>
            <a:endParaRPr lang="en-US" b="1" dirty="0">
              <a:solidFill>
                <a:srgbClr val="00B050"/>
              </a:solidFill>
            </a:endParaRPr>
          </a:p>
        </p:txBody>
      </p:sp>
      <p:sp>
        <p:nvSpPr>
          <p:cNvPr id="13" name="Freeform 12">
            <a:extLst>
              <a:ext uri="{FF2B5EF4-FFF2-40B4-BE49-F238E27FC236}">
                <a16:creationId xmlns:a16="http://schemas.microsoft.com/office/drawing/2014/main" xmlns="" id="{51B77808-D4F8-2F4E-A192-6084A9463084}"/>
              </a:ext>
            </a:extLst>
          </p:cNvPr>
          <p:cNvSpPr/>
          <p:nvPr/>
        </p:nvSpPr>
        <p:spPr>
          <a:xfrm>
            <a:off x="2664373" y="1734209"/>
            <a:ext cx="1379483" cy="2459421"/>
          </a:xfrm>
          <a:custGeom>
            <a:avLst/>
            <a:gdLst>
              <a:gd name="connsiteX0" fmla="*/ 998482 w 1839310"/>
              <a:gd name="connsiteY0" fmla="*/ 2396359 h 2459421"/>
              <a:gd name="connsiteX1" fmla="*/ 924910 w 1839310"/>
              <a:gd name="connsiteY1" fmla="*/ 2417379 h 2459421"/>
              <a:gd name="connsiteX2" fmla="*/ 861848 w 1839310"/>
              <a:gd name="connsiteY2" fmla="*/ 2438400 h 2459421"/>
              <a:gd name="connsiteX3" fmla="*/ 830317 w 1839310"/>
              <a:gd name="connsiteY3" fmla="*/ 2448910 h 2459421"/>
              <a:gd name="connsiteX4" fmla="*/ 788275 w 1839310"/>
              <a:gd name="connsiteY4" fmla="*/ 2459421 h 2459421"/>
              <a:gd name="connsiteX5" fmla="*/ 557048 w 1839310"/>
              <a:gd name="connsiteY5" fmla="*/ 2448910 h 2459421"/>
              <a:gd name="connsiteX6" fmla="*/ 483475 w 1839310"/>
              <a:gd name="connsiteY6" fmla="*/ 2427890 h 2459421"/>
              <a:gd name="connsiteX7" fmla="*/ 399393 w 1839310"/>
              <a:gd name="connsiteY7" fmla="*/ 2354317 h 2459421"/>
              <a:gd name="connsiteX8" fmla="*/ 367862 w 1839310"/>
              <a:gd name="connsiteY8" fmla="*/ 2333296 h 2459421"/>
              <a:gd name="connsiteX9" fmla="*/ 315310 w 1839310"/>
              <a:gd name="connsiteY9" fmla="*/ 2291255 h 2459421"/>
              <a:gd name="connsiteX10" fmla="*/ 294289 w 1839310"/>
              <a:gd name="connsiteY10" fmla="*/ 2259724 h 2459421"/>
              <a:gd name="connsiteX11" fmla="*/ 241737 w 1839310"/>
              <a:gd name="connsiteY11" fmla="*/ 2196662 h 2459421"/>
              <a:gd name="connsiteX12" fmla="*/ 220717 w 1839310"/>
              <a:gd name="connsiteY12" fmla="*/ 2133600 h 2459421"/>
              <a:gd name="connsiteX13" fmla="*/ 252248 w 1839310"/>
              <a:gd name="connsiteY13" fmla="*/ 1828800 h 2459421"/>
              <a:gd name="connsiteX14" fmla="*/ 262758 w 1839310"/>
              <a:gd name="connsiteY14" fmla="*/ 1797269 h 2459421"/>
              <a:gd name="connsiteX15" fmla="*/ 315310 w 1839310"/>
              <a:gd name="connsiteY15" fmla="*/ 1702676 h 2459421"/>
              <a:gd name="connsiteX16" fmla="*/ 346841 w 1839310"/>
              <a:gd name="connsiteY16" fmla="*/ 1681655 h 2459421"/>
              <a:gd name="connsiteX17" fmla="*/ 399393 w 1839310"/>
              <a:gd name="connsiteY17" fmla="*/ 1639614 h 2459421"/>
              <a:gd name="connsiteX18" fmla="*/ 462455 w 1839310"/>
              <a:gd name="connsiteY18" fmla="*/ 1597572 h 2459421"/>
              <a:gd name="connsiteX19" fmla="*/ 557048 w 1839310"/>
              <a:gd name="connsiteY19" fmla="*/ 1566041 h 2459421"/>
              <a:gd name="connsiteX20" fmla="*/ 588579 w 1839310"/>
              <a:gd name="connsiteY20" fmla="*/ 1555531 h 2459421"/>
              <a:gd name="connsiteX21" fmla="*/ 714703 w 1839310"/>
              <a:gd name="connsiteY21" fmla="*/ 1545021 h 2459421"/>
              <a:gd name="connsiteX22" fmla="*/ 893379 w 1839310"/>
              <a:gd name="connsiteY22" fmla="*/ 1555531 h 2459421"/>
              <a:gd name="connsiteX23" fmla="*/ 956441 w 1839310"/>
              <a:gd name="connsiteY23" fmla="*/ 1545021 h 2459421"/>
              <a:gd name="connsiteX24" fmla="*/ 945931 w 1839310"/>
              <a:gd name="connsiteY24" fmla="*/ 1135117 h 2459421"/>
              <a:gd name="connsiteX25" fmla="*/ 924910 w 1839310"/>
              <a:gd name="connsiteY25" fmla="*/ 1072055 h 2459421"/>
              <a:gd name="connsiteX26" fmla="*/ 914400 w 1839310"/>
              <a:gd name="connsiteY26" fmla="*/ 1040524 h 2459421"/>
              <a:gd name="connsiteX27" fmla="*/ 882869 w 1839310"/>
              <a:gd name="connsiteY27" fmla="*/ 1008993 h 2459421"/>
              <a:gd name="connsiteX28" fmla="*/ 798786 w 1839310"/>
              <a:gd name="connsiteY28" fmla="*/ 1019503 h 2459421"/>
              <a:gd name="connsiteX29" fmla="*/ 756744 w 1839310"/>
              <a:gd name="connsiteY29" fmla="*/ 1030014 h 2459421"/>
              <a:gd name="connsiteX30" fmla="*/ 515006 w 1839310"/>
              <a:gd name="connsiteY30" fmla="*/ 1019503 h 2459421"/>
              <a:gd name="connsiteX31" fmla="*/ 483475 w 1839310"/>
              <a:gd name="connsiteY31" fmla="*/ 1008993 h 2459421"/>
              <a:gd name="connsiteX32" fmla="*/ 388882 w 1839310"/>
              <a:gd name="connsiteY32" fmla="*/ 987972 h 2459421"/>
              <a:gd name="connsiteX33" fmla="*/ 325820 w 1839310"/>
              <a:gd name="connsiteY33" fmla="*/ 966952 h 2459421"/>
              <a:gd name="connsiteX34" fmla="*/ 262758 w 1839310"/>
              <a:gd name="connsiteY34" fmla="*/ 945931 h 2459421"/>
              <a:gd name="connsiteX35" fmla="*/ 231227 w 1839310"/>
              <a:gd name="connsiteY35" fmla="*/ 935421 h 2459421"/>
              <a:gd name="connsiteX36" fmla="*/ 136634 w 1839310"/>
              <a:gd name="connsiteY36" fmla="*/ 882869 h 2459421"/>
              <a:gd name="connsiteX37" fmla="*/ 115613 w 1839310"/>
              <a:gd name="connsiteY37" fmla="*/ 851338 h 2459421"/>
              <a:gd name="connsiteX38" fmla="*/ 84082 w 1839310"/>
              <a:gd name="connsiteY38" fmla="*/ 830317 h 2459421"/>
              <a:gd name="connsiteX39" fmla="*/ 42041 w 1839310"/>
              <a:gd name="connsiteY39" fmla="*/ 767255 h 2459421"/>
              <a:gd name="connsiteX40" fmla="*/ 21020 w 1839310"/>
              <a:gd name="connsiteY40" fmla="*/ 704193 h 2459421"/>
              <a:gd name="connsiteX41" fmla="*/ 0 w 1839310"/>
              <a:gd name="connsiteY41" fmla="*/ 620110 h 2459421"/>
              <a:gd name="connsiteX42" fmla="*/ 21020 w 1839310"/>
              <a:gd name="connsiteY42" fmla="*/ 399393 h 2459421"/>
              <a:gd name="connsiteX43" fmla="*/ 31531 w 1839310"/>
              <a:gd name="connsiteY43" fmla="*/ 367862 h 2459421"/>
              <a:gd name="connsiteX44" fmla="*/ 52551 w 1839310"/>
              <a:gd name="connsiteY44" fmla="*/ 336331 h 2459421"/>
              <a:gd name="connsiteX45" fmla="*/ 73572 w 1839310"/>
              <a:gd name="connsiteY45" fmla="*/ 273269 h 2459421"/>
              <a:gd name="connsiteX46" fmla="*/ 105103 w 1839310"/>
              <a:gd name="connsiteY46" fmla="*/ 241738 h 2459421"/>
              <a:gd name="connsiteX47" fmla="*/ 147144 w 1839310"/>
              <a:gd name="connsiteY47" fmla="*/ 178676 h 2459421"/>
              <a:gd name="connsiteX48" fmla="*/ 241737 w 1839310"/>
              <a:gd name="connsiteY48" fmla="*/ 115614 h 2459421"/>
              <a:gd name="connsiteX49" fmla="*/ 273269 w 1839310"/>
              <a:gd name="connsiteY49" fmla="*/ 94593 h 2459421"/>
              <a:gd name="connsiteX50" fmla="*/ 336331 w 1839310"/>
              <a:gd name="connsiteY50" fmla="*/ 73572 h 2459421"/>
              <a:gd name="connsiteX51" fmla="*/ 367862 w 1839310"/>
              <a:gd name="connsiteY51" fmla="*/ 52552 h 2459421"/>
              <a:gd name="connsiteX52" fmla="*/ 462455 w 1839310"/>
              <a:gd name="connsiteY52" fmla="*/ 21021 h 2459421"/>
              <a:gd name="connsiteX53" fmla="*/ 493986 w 1839310"/>
              <a:gd name="connsiteY53" fmla="*/ 10510 h 2459421"/>
              <a:gd name="connsiteX54" fmla="*/ 578069 w 1839310"/>
              <a:gd name="connsiteY54" fmla="*/ 0 h 2459421"/>
              <a:gd name="connsiteX55" fmla="*/ 725213 w 1839310"/>
              <a:gd name="connsiteY55" fmla="*/ 42041 h 2459421"/>
              <a:gd name="connsiteX56" fmla="*/ 746234 w 1839310"/>
              <a:gd name="connsiteY56" fmla="*/ 73572 h 2459421"/>
              <a:gd name="connsiteX57" fmla="*/ 819806 w 1839310"/>
              <a:gd name="connsiteY57" fmla="*/ 168165 h 2459421"/>
              <a:gd name="connsiteX58" fmla="*/ 872358 w 1839310"/>
              <a:gd name="connsiteY58" fmla="*/ 231227 h 2459421"/>
              <a:gd name="connsiteX59" fmla="*/ 914400 w 1839310"/>
              <a:gd name="connsiteY59" fmla="*/ 294290 h 2459421"/>
              <a:gd name="connsiteX60" fmla="*/ 935420 w 1839310"/>
              <a:gd name="connsiteY60" fmla="*/ 357352 h 2459421"/>
              <a:gd name="connsiteX61" fmla="*/ 956441 w 1839310"/>
              <a:gd name="connsiteY61" fmla="*/ 725214 h 2459421"/>
              <a:gd name="connsiteX62" fmla="*/ 1008993 w 1839310"/>
              <a:gd name="connsiteY62" fmla="*/ 819807 h 2459421"/>
              <a:gd name="connsiteX63" fmla="*/ 1072055 w 1839310"/>
              <a:gd name="connsiteY63" fmla="*/ 840827 h 2459421"/>
              <a:gd name="connsiteX64" fmla="*/ 1166648 w 1839310"/>
              <a:gd name="connsiteY64" fmla="*/ 893379 h 2459421"/>
              <a:gd name="connsiteX65" fmla="*/ 1418896 w 1839310"/>
              <a:gd name="connsiteY65" fmla="*/ 882869 h 2459421"/>
              <a:gd name="connsiteX66" fmla="*/ 1524000 w 1839310"/>
              <a:gd name="connsiteY66" fmla="*/ 882869 h 2459421"/>
              <a:gd name="connsiteX67" fmla="*/ 1587062 w 1839310"/>
              <a:gd name="connsiteY67" fmla="*/ 924910 h 2459421"/>
              <a:gd name="connsiteX68" fmla="*/ 1650124 w 1839310"/>
              <a:gd name="connsiteY68" fmla="*/ 956441 h 2459421"/>
              <a:gd name="connsiteX69" fmla="*/ 1755227 w 1839310"/>
              <a:gd name="connsiteY69" fmla="*/ 1061545 h 2459421"/>
              <a:gd name="connsiteX70" fmla="*/ 1776248 w 1839310"/>
              <a:gd name="connsiteY70" fmla="*/ 1093076 h 2459421"/>
              <a:gd name="connsiteX71" fmla="*/ 1797269 w 1839310"/>
              <a:gd name="connsiteY71" fmla="*/ 1156138 h 2459421"/>
              <a:gd name="connsiteX72" fmla="*/ 1818289 w 1839310"/>
              <a:gd name="connsiteY72" fmla="*/ 1187669 h 2459421"/>
              <a:gd name="connsiteX73" fmla="*/ 1839310 w 1839310"/>
              <a:gd name="connsiteY73" fmla="*/ 1250731 h 2459421"/>
              <a:gd name="connsiteX74" fmla="*/ 1828800 w 1839310"/>
              <a:gd name="connsiteY74" fmla="*/ 1418896 h 2459421"/>
              <a:gd name="connsiteX75" fmla="*/ 1765737 w 1839310"/>
              <a:gd name="connsiteY75" fmla="*/ 1545021 h 2459421"/>
              <a:gd name="connsiteX76" fmla="*/ 1723696 w 1839310"/>
              <a:gd name="connsiteY76" fmla="*/ 1608083 h 2459421"/>
              <a:gd name="connsiteX77" fmla="*/ 1671144 w 1839310"/>
              <a:gd name="connsiteY77" fmla="*/ 1660634 h 2459421"/>
              <a:gd name="connsiteX78" fmla="*/ 1639613 w 1839310"/>
              <a:gd name="connsiteY78" fmla="*/ 1692165 h 2459421"/>
              <a:gd name="connsiteX79" fmla="*/ 1576551 w 1839310"/>
              <a:gd name="connsiteY79" fmla="*/ 1734207 h 2459421"/>
              <a:gd name="connsiteX80" fmla="*/ 1450427 w 1839310"/>
              <a:gd name="connsiteY80" fmla="*/ 1723696 h 2459421"/>
              <a:gd name="connsiteX81" fmla="*/ 1387365 w 1839310"/>
              <a:gd name="connsiteY81" fmla="*/ 1713186 h 2459421"/>
              <a:gd name="connsiteX82" fmla="*/ 1219200 w 1839310"/>
              <a:gd name="connsiteY82" fmla="*/ 1723696 h 2459421"/>
              <a:gd name="connsiteX83" fmla="*/ 1198179 w 1839310"/>
              <a:gd name="connsiteY83" fmla="*/ 1923393 h 2459421"/>
              <a:gd name="connsiteX84" fmla="*/ 1177158 w 1839310"/>
              <a:gd name="connsiteY84" fmla="*/ 2039007 h 2459421"/>
              <a:gd name="connsiteX85" fmla="*/ 1156137 w 1839310"/>
              <a:gd name="connsiteY85" fmla="*/ 2102069 h 2459421"/>
              <a:gd name="connsiteX86" fmla="*/ 1103586 w 1839310"/>
              <a:gd name="connsiteY86" fmla="*/ 2259724 h 2459421"/>
              <a:gd name="connsiteX87" fmla="*/ 1082565 w 1839310"/>
              <a:gd name="connsiteY87" fmla="*/ 2322786 h 2459421"/>
              <a:gd name="connsiteX88" fmla="*/ 1051034 w 1839310"/>
              <a:gd name="connsiteY88" fmla="*/ 2385848 h 2459421"/>
              <a:gd name="connsiteX89" fmla="*/ 1019503 w 1839310"/>
              <a:gd name="connsiteY89" fmla="*/ 2406869 h 2459421"/>
              <a:gd name="connsiteX90" fmla="*/ 998482 w 1839310"/>
              <a:gd name="connsiteY90" fmla="*/ 2396359 h 245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839310" h="2459421">
                <a:moveTo>
                  <a:pt x="998482" y="2396359"/>
                </a:moveTo>
                <a:cubicBezTo>
                  <a:pt x="982716" y="2398111"/>
                  <a:pt x="949287" y="2409878"/>
                  <a:pt x="924910" y="2417379"/>
                </a:cubicBezTo>
                <a:cubicBezTo>
                  <a:pt x="903732" y="2423895"/>
                  <a:pt x="882869" y="2431393"/>
                  <a:pt x="861848" y="2438400"/>
                </a:cubicBezTo>
                <a:cubicBezTo>
                  <a:pt x="851338" y="2441903"/>
                  <a:pt x="841065" y="2446223"/>
                  <a:pt x="830317" y="2448910"/>
                </a:cubicBezTo>
                <a:lnTo>
                  <a:pt x="788275" y="2459421"/>
                </a:lnTo>
                <a:cubicBezTo>
                  <a:pt x="711199" y="2455917"/>
                  <a:pt x="633976" y="2454828"/>
                  <a:pt x="557048" y="2448910"/>
                </a:cubicBezTo>
                <a:cubicBezTo>
                  <a:pt x="539890" y="2447590"/>
                  <a:pt x="501382" y="2433859"/>
                  <a:pt x="483475" y="2427890"/>
                </a:cubicBezTo>
                <a:cubicBezTo>
                  <a:pt x="448441" y="2375338"/>
                  <a:pt x="472965" y="2403366"/>
                  <a:pt x="399393" y="2354317"/>
                </a:cubicBezTo>
                <a:lnTo>
                  <a:pt x="367862" y="2333296"/>
                </a:lnTo>
                <a:cubicBezTo>
                  <a:pt x="307618" y="2242932"/>
                  <a:pt x="387835" y="2349274"/>
                  <a:pt x="315310" y="2291255"/>
                </a:cubicBezTo>
                <a:cubicBezTo>
                  <a:pt x="305446" y="2283364"/>
                  <a:pt x="302376" y="2269428"/>
                  <a:pt x="294289" y="2259724"/>
                </a:cubicBezTo>
                <a:cubicBezTo>
                  <a:pt x="226850" y="2178798"/>
                  <a:pt x="293928" y="2274948"/>
                  <a:pt x="241737" y="2196662"/>
                </a:cubicBezTo>
                <a:cubicBezTo>
                  <a:pt x="234730" y="2175641"/>
                  <a:pt x="219755" y="2155737"/>
                  <a:pt x="220717" y="2133600"/>
                </a:cubicBezTo>
                <a:cubicBezTo>
                  <a:pt x="232190" y="1869716"/>
                  <a:pt x="205721" y="1968381"/>
                  <a:pt x="252248" y="1828800"/>
                </a:cubicBezTo>
                <a:lnTo>
                  <a:pt x="262758" y="1797269"/>
                </a:lnTo>
                <a:cubicBezTo>
                  <a:pt x="273710" y="1764413"/>
                  <a:pt x="284336" y="1723326"/>
                  <a:pt x="315310" y="1702676"/>
                </a:cubicBezTo>
                <a:lnTo>
                  <a:pt x="346841" y="1681655"/>
                </a:lnTo>
                <a:cubicBezTo>
                  <a:pt x="385683" y="1623393"/>
                  <a:pt x="345639" y="1669478"/>
                  <a:pt x="399393" y="1639614"/>
                </a:cubicBezTo>
                <a:cubicBezTo>
                  <a:pt x="421478" y="1627345"/>
                  <a:pt x="438488" y="1605561"/>
                  <a:pt x="462455" y="1597572"/>
                </a:cubicBezTo>
                <a:lnTo>
                  <a:pt x="557048" y="1566041"/>
                </a:lnTo>
                <a:cubicBezTo>
                  <a:pt x="567558" y="1562538"/>
                  <a:pt x="577538" y="1556451"/>
                  <a:pt x="588579" y="1555531"/>
                </a:cubicBezTo>
                <a:lnTo>
                  <a:pt x="714703" y="1545021"/>
                </a:lnTo>
                <a:cubicBezTo>
                  <a:pt x="774262" y="1548524"/>
                  <a:pt x="833717" y="1555531"/>
                  <a:pt x="893379" y="1555531"/>
                </a:cubicBezTo>
                <a:cubicBezTo>
                  <a:pt x="914690" y="1555531"/>
                  <a:pt x="953798" y="1566167"/>
                  <a:pt x="956441" y="1545021"/>
                </a:cubicBezTo>
                <a:cubicBezTo>
                  <a:pt x="973394" y="1409397"/>
                  <a:pt x="955023" y="1271494"/>
                  <a:pt x="945931" y="1135117"/>
                </a:cubicBezTo>
                <a:cubicBezTo>
                  <a:pt x="944457" y="1113008"/>
                  <a:pt x="931917" y="1093076"/>
                  <a:pt x="924910" y="1072055"/>
                </a:cubicBezTo>
                <a:cubicBezTo>
                  <a:pt x="921407" y="1061545"/>
                  <a:pt x="922234" y="1048358"/>
                  <a:pt x="914400" y="1040524"/>
                </a:cubicBezTo>
                <a:lnTo>
                  <a:pt x="882869" y="1008993"/>
                </a:lnTo>
                <a:cubicBezTo>
                  <a:pt x="854841" y="1012496"/>
                  <a:pt x="826647" y="1014859"/>
                  <a:pt x="798786" y="1019503"/>
                </a:cubicBezTo>
                <a:cubicBezTo>
                  <a:pt x="784537" y="1021878"/>
                  <a:pt x="771189" y="1030014"/>
                  <a:pt x="756744" y="1030014"/>
                </a:cubicBezTo>
                <a:cubicBezTo>
                  <a:pt x="676089" y="1030014"/>
                  <a:pt x="595585" y="1023007"/>
                  <a:pt x="515006" y="1019503"/>
                </a:cubicBezTo>
                <a:cubicBezTo>
                  <a:pt x="504496" y="1016000"/>
                  <a:pt x="494223" y="1011680"/>
                  <a:pt x="483475" y="1008993"/>
                </a:cubicBezTo>
                <a:cubicBezTo>
                  <a:pt x="423449" y="993987"/>
                  <a:pt x="442845" y="1004161"/>
                  <a:pt x="388882" y="987972"/>
                </a:cubicBezTo>
                <a:cubicBezTo>
                  <a:pt x="367659" y="981605"/>
                  <a:pt x="346841" y="973959"/>
                  <a:pt x="325820" y="966952"/>
                </a:cubicBezTo>
                <a:lnTo>
                  <a:pt x="262758" y="945931"/>
                </a:lnTo>
                <a:lnTo>
                  <a:pt x="231227" y="935421"/>
                </a:lnTo>
                <a:cubicBezTo>
                  <a:pt x="158947" y="887234"/>
                  <a:pt x="192132" y="901368"/>
                  <a:pt x="136634" y="882869"/>
                </a:cubicBezTo>
                <a:cubicBezTo>
                  <a:pt x="129627" y="872359"/>
                  <a:pt x="124545" y="860270"/>
                  <a:pt x="115613" y="851338"/>
                </a:cubicBezTo>
                <a:cubicBezTo>
                  <a:pt x="106681" y="842406"/>
                  <a:pt x="92400" y="839824"/>
                  <a:pt x="84082" y="830317"/>
                </a:cubicBezTo>
                <a:cubicBezTo>
                  <a:pt x="67446" y="811304"/>
                  <a:pt x="42041" y="767255"/>
                  <a:pt x="42041" y="767255"/>
                </a:cubicBezTo>
                <a:cubicBezTo>
                  <a:pt x="35034" y="746234"/>
                  <a:pt x="26394" y="725689"/>
                  <a:pt x="21020" y="704193"/>
                </a:cubicBezTo>
                <a:lnTo>
                  <a:pt x="0" y="620110"/>
                </a:lnTo>
                <a:cubicBezTo>
                  <a:pt x="7536" y="491996"/>
                  <a:pt x="-3034" y="483581"/>
                  <a:pt x="21020" y="399393"/>
                </a:cubicBezTo>
                <a:cubicBezTo>
                  <a:pt x="24064" y="388740"/>
                  <a:pt x="26576" y="377771"/>
                  <a:pt x="31531" y="367862"/>
                </a:cubicBezTo>
                <a:cubicBezTo>
                  <a:pt x="37180" y="356564"/>
                  <a:pt x="47421" y="347874"/>
                  <a:pt x="52551" y="336331"/>
                </a:cubicBezTo>
                <a:cubicBezTo>
                  <a:pt x="61550" y="316083"/>
                  <a:pt x="57904" y="288937"/>
                  <a:pt x="73572" y="273269"/>
                </a:cubicBezTo>
                <a:cubicBezTo>
                  <a:pt x="84082" y="262759"/>
                  <a:pt x="95978" y="253471"/>
                  <a:pt x="105103" y="241738"/>
                </a:cubicBezTo>
                <a:cubicBezTo>
                  <a:pt x="120613" y="221796"/>
                  <a:pt x="126123" y="192690"/>
                  <a:pt x="147144" y="178676"/>
                </a:cubicBezTo>
                <a:lnTo>
                  <a:pt x="241737" y="115614"/>
                </a:lnTo>
                <a:cubicBezTo>
                  <a:pt x="252248" y="108607"/>
                  <a:pt x="261285" y="98588"/>
                  <a:pt x="273269" y="94593"/>
                </a:cubicBezTo>
                <a:cubicBezTo>
                  <a:pt x="294290" y="87586"/>
                  <a:pt x="317894" y="85863"/>
                  <a:pt x="336331" y="73572"/>
                </a:cubicBezTo>
                <a:cubicBezTo>
                  <a:pt x="346841" y="66565"/>
                  <a:pt x="356319" y="57682"/>
                  <a:pt x="367862" y="52552"/>
                </a:cubicBezTo>
                <a:cubicBezTo>
                  <a:pt x="367877" y="52545"/>
                  <a:pt x="446682" y="26279"/>
                  <a:pt x="462455" y="21021"/>
                </a:cubicBezTo>
                <a:cubicBezTo>
                  <a:pt x="472965" y="17517"/>
                  <a:pt x="482993" y="11884"/>
                  <a:pt x="493986" y="10510"/>
                </a:cubicBezTo>
                <a:lnTo>
                  <a:pt x="578069" y="0"/>
                </a:lnTo>
                <a:cubicBezTo>
                  <a:pt x="680837" y="9342"/>
                  <a:pt x="676939" y="-15887"/>
                  <a:pt x="725213" y="42041"/>
                </a:cubicBezTo>
                <a:cubicBezTo>
                  <a:pt x="733300" y="51745"/>
                  <a:pt x="739227" y="63062"/>
                  <a:pt x="746234" y="73572"/>
                </a:cubicBezTo>
                <a:cubicBezTo>
                  <a:pt x="774950" y="159724"/>
                  <a:pt x="725281" y="26380"/>
                  <a:pt x="819806" y="168165"/>
                </a:cubicBezTo>
                <a:cubicBezTo>
                  <a:pt x="894927" y="280845"/>
                  <a:pt x="777937" y="109829"/>
                  <a:pt x="872358" y="231227"/>
                </a:cubicBezTo>
                <a:cubicBezTo>
                  <a:pt x="887869" y="251169"/>
                  <a:pt x="914400" y="294290"/>
                  <a:pt x="914400" y="294290"/>
                </a:cubicBezTo>
                <a:cubicBezTo>
                  <a:pt x="921407" y="315311"/>
                  <a:pt x="934414" y="335217"/>
                  <a:pt x="935420" y="357352"/>
                </a:cubicBezTo>
                <a:cubicBezTo>
                  <a:pt x="938094" y="416181"/>
                  <a:pt x="945882" y="640735"/>
                  <a:pt x="956441" y="725214"/>
                </a:cubicBezTo>
                <a:cubicBezTo>
                  <a:pt x="959660" y="750966"/>
                  <a:pt x="995650" y="815359"/>
                  <a:pt x="1008993" y="819807"/>
                </a:cubicBezTo>
                <a:lnTo>
                  <a:pt x="1072055" y="840827"/>
                </a:lnTo>
                <a:cubicBezTo>
                  <a:pt x="1144335" y="889014"/>
                  <a:pt x="1111150" y="874880"/>
                  <a:pt x="1166648" y="893379"/>
                </a:cubicBezTo>
                <a:cubicBezTo>
                  <a:pt x="1250731" y="889876"/>
                  <a:pt x="1334970" y="889086"/>
                  <a:pt x="1418896" y="882869"/>
                </a:cubicBezTo>
                <a:cubicBezTo>
                  <a:pt x="1539701" y="873921"/>
                  <a:pt x="1292388" y="849783"/>
                  <a:pt x="1524000" y="882869"/>
                </a:cubicBezTo>
                <a:cubicBezTo>
                  <a:pt x="1579412" y="901339"/>
                  <a:pt x="1534576" y="881172"/>
                  <a:pt x="1587062" y="924910"/>
                </a:cubicBezTo>
                <a:cubicBezTo>
                  <a:pt x="1614229" y="947549"/>
                  <a:pt x="1618522" y="945907"/>
                  <a:pt x="1650124" y="956441"/>
                </a:cubicBezTo>
                <a:cubicBezTo>
                  <a:pt x="1734207" y="1012497"/>
                  <a:pt x="1699171" y="977462"/>
                  <a:pt x="1755227" y="1061545"/>
                </a:cubicBezTo>
                <a:lnTo>
                  <a:pt x="1776248" y="1093076"/>
                </a:lnTo>
                <a:cubicBezTo>
                  <a:pt x="1783255" y="1114097"/>
                  <a:pt x="1784978" y="1137701"/>
                  <a:pt x="1797269" y="1156138"/>
                </a:cubicBezTo>
                <a:cubicBezTo>
                  <a:pt x="1804276" y="1166648"/>
                  <a:pt x="1813159" y="1176126"/>
                  <a:pt x="1818289" y="1187669"/>
                </a:cubicBezTo>
                <a:cubicBezTo>
                  <a:pt x="1827288" y="1207917"/>
                  <a:pt x="1839310" y="1250731"/>
                  <a:pt x="1839310" y="1250731"/>
                </a:cubicBezTo>
                <a:cubicBezTo>
                  <a:pt x="1835807" y="1306786"/>
                  <a:pt x="1836389" y="1363247"/>
                  <a:pt x="1828800" y="1418896"/>
                </a:cubicBezTo>
                <a:cubicBezTo>
                  <a:pt x="1821340" y="1473602"/>
                  <a:pt x="1795499" y="1500377"/>
                  <a:pt x="1765737" y="1545021"/>
                </a:cubicBezTo>
                <a:lnTo>
                  <a:pt x="1723696" y="1608083"/>
                </a:lnTo>
                <a:cubicBezTo>
                  <a:pt x="1685157" y="1665891"/>
                  <a:pt x="1723697" y="1616841"/>
                  <a:pt x="1671144" y="1660634"/>
                </a:cubicBezTo>
                <a:cubicBezTo>
                  <a:pt x="1659725" y="1670150"/>
                  <a:pt x="1651346" y="1683039"/>
                  <a:pt x="1639613" y="1692165"/>
                </a:cubicBezTo>
                <a:cubicBezTo>
                  <a:pt x="1619671" y="1707676"/>
                  <a:pt x="1576551" y="1734207"/>
                  <a:pt x="1576551" y="1734207"/>
                </a:cubicBezTo>
                <a:cubicBezTo>
                  <a:pt x="1534510" y="1730703"/>
                  <a:pt x="1492356" y="1728355"/>
                  <a:pt x="1450427" y="1723696"/>
                </a:cubicBezTo>
                <a:cubicBezTo>
                  <a:pt x="1429247" y="1721343"/>
                  <a:pt x="1408676" y="1713186"/>
                  <a:pt x="1387365" y="1713186"/>
                </a:cubicBezTo>
                <a:cubicBezTo>
                  <a:pt x="1331201" y="1713186"/>
                  <a:pt x="1275255" y="1720193"/>
                  <a:pt x="1219200" y="1723696"/>
                </a:cubicBezTo>
                <a:cubicBezTo>
                  <a:pt x="1189546" y="1812652"/>
                  <a:pt x="1216380" y="1723170"/>
                  <a:pt x="1198179" y="1923393"/>
                </a:cubicBezTo>
                <a:cubicBezTo>
                  <a:pt x="1197086" y="1935418"/>
                  <a:pt x="1181493" y="2023113"/>
                  <a:pt x="1177158" y="2039007"/>
                </a:cubicBezTo>
                <a:cubicBezTo>
                  <a:pt x="1171328" y="2060384"/>
                  <a:pt x="1163144" y="2081048"/>
                  <a:pt x="1156137" y="2102069"/>
                </a:cubicBezTo>
                <a:lnTo>
                  <a:pt x="1103586" y="2259724"/>
                </a:lnTo>
                <a:lnTo>
                  <a:pt x="1082565" y="2322786"/>
                </a:lnTo>
                <a:cubicBezTo>
                  <a:pt x="1074017" y="2348432"/>
                  <a:pt x="1071410" y="2365472"/>
                  <a:pt x="1051034" y="2385848"/>
                </a:cubicBezTo>
                <a:cubicBezTo>
                  <a:pt x="1042102" y="2394780"/>
                  <a:pt x="1029608" y="2399290"/>
                  <a:pt x="1019503" y="2406869"/>
                </a:cubicBezTo>
                <a:cubicBezTo>
                  <a:pt x="1015539" y="2409842"/>
                  <a:pt x="1014248" y="2394607"/>
                  <a:pt x="998482" y="2396359"/>
                </a:cubicBezTo>
                <a:close/>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99806" y="3747536"/>
            <a:ext cx="1646092" cy="369332"/>
          </a:xfrm>
          <a:prstGeom prst="rect">
            <a:avLst/>
          </a:prstGeom>
        </p:spPr>
        <p:txBody>
          <a:bodyPr wrap="none">
            <a:spAutoFit/>
          </a:bodyPr>
          <a:lstStyle/>
          <a:p>
            <a:r>
              <a:rPr lang="en-US" b="1" dirty="0">
                <a:solidFill>
                  <a:srgbClr val="00B050"/>
                </a:solidFill>
              </a:rPr>
              <a:t>a. Rotate Right </a:t>
            </a:r>
          </a:p>
        </p:txBody>
      </p:sp>
    </p:spTree>
    <p:extLst>
      <p:ext uri="{BB962C8B-B14F-4D97-AF65-F5344CB8AC3E}">
        <p14:creationId xmlns:p14="http://schemas.microsoft.com/office/powerpoint/2010/main" val="101043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982313" y="757747"/>
            <a:ext cx="970458" cy="369332"/>
          </a:xfrm>
          <a:prstGeom prst="rect">
            <a:avLst/>
          </a:prstGeom>
          <a:noFill/>
        </p:spPr>
        <p:txBody>
          <a:bodyPr wrap="none" rtlCol="0">
            <a:spAutoFit/>
          </a:bodyPr>
          <a:lstStyle/>
          <a:p>
            <a:pPr algn="ctr"/>
            <a:r>
              <a:rPr lang="en-US" b="1" dirty="0">
                <a:solidFill>
                  <a:srgbClr val="FF0000"/>
                </a:solidFill>
              </a:rPr>
              <a:t>	2-1=1</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Imbalanced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15</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103714" y="1533672"/>
            <a:ext cx="982885" cy="369332"/>
          </a:xfrm>
          <a:prstGeom prst="rect">
            <a:avLst/>
          </a:prstGeom>
          <a:noFill/>
        </p:spPr>
        <p:txBody>
          <a:bodyPr wrap="square" rtlCol="0">
            <a:spAutoFit/>
          </a:bodyPr>
          <a:lstStyle/>
          <a:p>
            <a:pPr algn="ctr"/>
            <a:r>
              <a:rPr lang="en-US" b="1" dirty="0">
                <a:solidFill>
                  <a:srgbClr val="FF0000"/>
                </a:solidFill>
              </a:rPr>
              <a:t>0-0=0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115</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4</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1503216" y="1934355"/>
            <a:ext cx="1207212" cy="369332"/>
          </a:xfrm>
          <a:prstGeom prst="rect">
            <a:avLst/>
          </a:prstGeom>
          <a:noFill/>
        </p:spPr>
        <p:txBody>
          <a:bodyPr wrap="square" rtlCol="0">
            <a:spAutoFit/>
          </a:bodyPr>
          <a:lstStyle/>
          <a:p>
            <a:pPr algn="ctr"/>
            <a:r>
              <a:rPr lang="en-US" b="1" dirty="0">
                <a:solidFill>
                  <a:srgbClr val="FF0000"/>
                </a:solidFill>
              </a:rPr>
              <a:t>0-2=-2</a:t>
            </a:r>
          </a:p>
        </p:txBody>
      </p:sp>
      <p:sp>
        <p:nvSpPr>
          <p:cNvPr id="17" name="Oval 16">
            <a:extLst>
              <a:ext uri="{FF2B5EF4-FFF2-40B4-BE49-F238E27FC236}">
                <a16:creationId xmlns:a16="http://schemas.microsoft.com/office/drawing/2014/main" xmlns="" id="{9D6B43B0-0317-5B4B-BCF2-8C60E843F57A}"/>
              </a:ext>
            </a:extLst>
          </p:cNvPr>
          <p:cNvSpPr/>
          <p:nvPr/>
        </p:nvSpPr>
        <p:spPr>
          <a:xfrm>
            <a:off x="3938736" y="354040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3938736" y="3715738"/>
            <a:ext cx="533400" cy="369332"/>
          </a:xfrm>
          <a:prstGeom prst="rect">
            <a:avLst/>
          </a:prstGeom>
          <a:noFill/>
        </p:spPr>
        <p:txBody>
          <a:bodyPr wrap="square" rtlCol="0">
            <a:spAutoFit/>
          </a:bodyPr>
          <a:lstStyle/>
          <a:p>
            <a:pPr algn="ctr"/>
            <a:r>
              <a:rPr lang="en-US" b="1" dirty="0"/>
              <a:t>9</a:t>
            </a:r>
          </a:p>
        </p:txBody>
      </p:sp>
      <p:cxnSp>
        <p:nvCxnSpPr>
          <p:cNvPr id="19" name="Straight Connector 18">
            <a:extLst>
              <a:ext uri="{FF2B5EF4-FFF2-40B4-BE49-F238E27FC236}">
                <a16:creationId xmlns:a16="http://schemas.microsoft.com/office/drawing/2014/main" xmlns="" id="{6AAABBD2-B263-B849-81DD-38D361D78961}"/>
              </a:ext>
            </a:extLst>
          </p:cNvPr>
          <p:cNvCxnSpPr>
            <a:cxnSpLocks/>
          </p:cNvCxnSpPr>
          <p:nvPr/>
        </p:nvCxnSpPr>
        <p:spPr>
          <a:xfrm>
            <a:off x="3707213" y="3403638"/>
            <a:ext cx="275100" cy="3121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3844763" y="4385394"/>
            <a:ext cx="1515801" cy="369332"/>
          </a:xfrm>
          <a:prstGeom prst="rect">
            <a:avLst/>
          </a:prstGeom>
          <a:noFill/>
        </p:spPr>
        <p:txBody>
          <a:bodyPr wrap="square" rtlCol="0">
            <a:spAutoFit/>
          </a:bodyPr>
          <a:lstStyle/>
          <a:p>
            <a:pPr algn="ctr"/>
            <a:r>
              <a:rPr lang="en-US" b="1" dirty="0">
                <a:solidFill>
                  <a:srgbClr val="FF0000"/>
                </a:solidFill>
              </a:rPr>
              <a:t>0-0=0</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7</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2314324" y="3484720"/>
            <a:ext cx="1374557" cy="369332"/>
          </a:xfrm>
          <a:prstGeom prst="rect">
            <a:avLst/>
          </a:prstGeom>
          <a:noFill/>
        </p:spPr>
        <p:txBody>
          <a:bodyPr wrap="square" rtlCol="0">
            <a:spAutoFit/>
          </a:bodyPr>
          <a:lstStyle/>
          <a:p>
            <a:pPr algn="ctr"/>
            <a:r>
              <a:rPr lang="en-US" b="1" dirty="0">
                <a:solidFill>
                  <a:srgbClr val="FF0000"/>
                </a:solidFill>
              </a:rPr>
              <a:t>0-1=-1</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reeform 29">
            <a:extLst>
              <a:ext uri="{FF2B5EF4-FFF2-40B4-BE49-F238E27FC236}">
                <a16:creationId xmlns:a16="http://schemas.microsoft.com/office/drawing/2014/main" xmlns="" id="{3E0AA457-EEB6-8141-B9E6-1D831BD69C3A}"/>
              </a:ext>
            </a:extLst>
          </p:cNvPr>
          <p:cNvSpPr/>
          <p:nvPr/>
        </p:nvSpPr>
        <p:spPr>
          <a:xfrm>
            <a:off x="2662616" y="1764264"/>
            <a:ext cx="1884285" cy="2565647"/>
          </a:xfrm>
          <a:custGeom>
            <a:avLst/>
            <a:gdLst>
              <a:gd name="connsiteX0" fmla="*/ 1766657 w 2512381"/>
              <a:gd name="connsiteY0" fmla="*/ 1704513 h 2565647"/>
              <a:gd name="connsiteX1" fmla="*/ 1828800 w 2512381"/>
              <a:gd name="connsiteY1" fmla="*/ 1686758 h 2565647"/>
              <a:gd name="connsiteX2" fmla="*/ 1882066 w 2512381"/>
              <a:gd name="connsiteY2" fmla="*/ 1669002 h 2565647"/>
              <a:gd name="connsiteX3" fmla="*/ 1908699 w 2512381"/>
              <a:gd name="connsiteY3" fmla="*/ 1660125 h 2565647"/>
              <a:gd name="connsiteX4" fmla="*/ 1944210 w 2512381"/>
              <a:gd name="connsiteY4" fmla="*/ 1651247 h 2565647"/>
              <a:gd name="connsiteX5" fmla="*/ 2148396 w 2512381"/>
              <a:gd name="connsiteY5" fmla="*/ 1660125 h 2565647"/>
              <a:gd name="connsiteX6" fmla="*/ 2228295 w 2512381"/>
              <a:gd name="connsiteY6" fmla="*/ 1686758 h 2565647"/>
              <a:gd name="connsiteX7" fmla="*/ 2254928 w 2512381"/>
              <a:gd name="connsiteY7" fmla="*/ 1695635 h 2565647"/>
              <a:gd name="connsiteX8" fmla="*/ 2281561 w 2512381"/>
              <a:gd name="connsiteY8" fmla="*/ 1704513 h 2565647"/>
              <a:gd name="connsiteX9" fmla="*/ 2317072 w 2512381"/>
              <a:gd name="connsiteY9" fmla="*/ 1748901 h 2565647"/>
              <a:gd name="connsiteX10" fmla="*/ 2352583 w 2512381"/>
              <a:gd name="connsiteY10" fmla="*/ 1784412 h 2565647"/>
              <a:gd name="connsiteX11" fmla="*/ 2414727 w 2512381"/>
              <a:gd name="connsiteY11" fmla="*/ 1837678 h 2565647"/>
              <a:gd name="connsiteX12" fmla="*/ 2441360 w 2512381"/>
              <a:gd name="connsiteY12" fmla="*/ 1864311 h 2565647"/>
              <a:gd name="connsiteX13" fmla="*/ 2467993 w 2512381"/>
              <a:gd name="connsiteY13" fmla="*/ 1890944 h 2565647"/>
              <a:gd name="connsiteX14" fmla="*/ 2494626 w 2512381"/>
              <a:gd name="connsiteY14" fmla="*/ 1970843 h 2565647"/>
              <a:gd name="connsiteX15" fmla="*/ 2503503 w 2512381"/>
              <a:gd name="connsiteY15" fmla="*/ 1997476 h 2565647"/>
              <a:gd name="connsiteX16" fmla="*/ 2512381 w 2512381"/>
              <a:gd name="connsiteY16" fmla="*/ 2032987 h 2565647"/>
              <a:gd name="connsiteX17" fmla="*/ 2503503 w 2512381"/>
              <a:gd name="connsiteY17" fmla="*/ 2281561 h 2565647"/>
              <a:gd name="connsiteX18" fmla="*/ 2485748 w 2512381"/>
              <a:gd name="connsiteY18" fmla="*/ 2308195 h 2565647"/>
              <a:gd name="connsiteX19" fmla="*/ 2476870 w 2512381"/>
              <a:gd name="connsiteY19" fmla="*/ 2334828 h 2565647"/>
              <a:gd name="connsiteX20" fmla="*/ 2450237 w 2512381"/>
              <a:gd name="connsiteY20" fmla="*/ 2361461 h 2565647"/>
              <a:gd name="connsiteX21" fmla="*/ 2423604 w 2512381"/>
              <a:gd name="connsiteY21" fmla="*/ 2405849 h 2565647"/>
              <a:gd name="connsiteX22" fmla="*/ 2405849 w 2512381"/>
              <a:gd name="connsiteY22" fmla="*/ 2432482 h 2565647"/>
              <a:gd name="connsiteX23" fmla="*/ 2379216 w 2512381"/>
              <a:gd name="connsiteY23" fmla="*/ 2450237 h 2565647"/>
              <a:gd name="connsiteX24" fmla="*/ 2308194 w 2512381"/>
              <a:gd name="connsiteY24" fmla="*/ 2503503 h 2565647"/>
              <a:gd name="connsiteX25" fmla="*/ 2290439 w 2512381"/>
              <a:gd name="connsiteY25" fmla="*/ 2521259 h 2565647"/>
              <a:gd name="connsiteX26" fmla="*/ 2166152 w 2512381"/>
              <a:gd name="connsiteY26" fmla="*/ 2547892 h 2565647"/>
              <a:gd name="connsiteX27" fmla="*/ 2077375 w 2512381"/>
              <a:gd name="connsiteY27" fmla="*/ 2565647 h 2565647"/>
              <a:gd name="connsiteX28" fmla="*/ 1837678 w 2512381"/>
              <a:gd name="connsiteY28" fmla="*/ 2556769 h 2565647"/>
              <a:gd name="connsiteX29" fmla="*/ 1784412 w 2512381"/>
              <a:gd name="connsiteY29" fmla="*/ 2539014 h 2565647"/>
              <a:gd name="connsiteX30" fmla="*/ 1731146 w 2512381"/>
              <a:gd name="connsiteY30" fmla="*/ 2503503 h 2565647"/>
              <a:gd name="connsiteX31" fmla="*/ 1704513 w 2512381"/>
              <a:gd name="connsiteY31" fmla="*/ 2450237 h 2565647"/>
              <a:gd name="connsiteX32" fmla="*/ 1686758 w 2512381"/>
              <a:gd name="connsiteY32" fmla="*/ 2423604 h 2565647"/>
              <a:gd name="connsiteX33" fmla="*/ 1660125 w 2512381"/>
              <a:gd name="connsiteY33" fmla="*/ 2343705 h 2565647"/>
              <a:gd name="connsiteX34" fmla="*/ 1651247 w 2512381"/>
              <a:gd name="connsiteY34" fmla="*/ 2317072 h 2565647"/>
              <a:gd name="connsiteX35" fmla="*/ 1633492 w 2512381"/>
              <a:gd name="connsiteY35" fmla="*/ 2290439 h 2565647"/>
              <a:gd name="connsiteX36" fmla="*/ 1615736 w 2512381"/>
              <a:gd name="connsiteY36" fmla="*/ 2237173 h 2565647"/>
              <a:gd name="connsiteX37" fmla="*/ 1597981 w 2512381"/>
              <a:gd name="connsiteY37" fmla="*/ 2175029 h 2565647"/>
              <a:gd name="connsiteX38" fmla="*/ 1589103 w 2512381"/>
              <a:gd name="connsiteY38" fmla="*/ 2148396 h 2565647"/>
              <a:gd name="connsiteX39" fmla="*/ 1580226 w 2512381"/>
              <a:gd name="connsiteY39" fmla="*/ 1961965 h 2565647"/>
              <a:gd name="connsiteX40" fmla="*/ 1562470 w 2512381"/>
              <a:gd name="connsiteY40" fmla="*/ 1944210 h 2565647"/>
              <a:gd name="connsiteX41" fmla="*/ 1544715 w 2512381"/>
              <a:gd name="connsiteY41" fmla="*/ 1917577 h 2565647"/>
              <a:gd name="connsiteX42" fmla="*/ 1518082 w 2512381"/>
              <a:gd name="connsiteY42" fmla="*/ 1899822 h 2565647"/>
              <a:gd name="connsiteX43" fmla="*/ 1500327 w 2512381"/>
              <a:gd name="connsiteY43" fmla="*/ 1882066 h 2565647"/>
              <a:gd name="connsiteX44" fmla="*/ 1473694 w 2512381"/>
              <a:gd name="connsiteY44" fmla="*/ 1828800 h 2565647"/>
              <a:gd name="connsiteX45" fmla="*/ 1447060 w 2512381"/>
              <a:gd name="connsiteY45" fmla="*/ 1811045 h 2565647"/>
              <a:gd name="connsiteX46" fmla="*/ 1429305 w 2512381"/>
              <a:gd name="connsiteY46" fmla="*/ 1784412 h 2565647"/>
              <a:gd name="connsiteX47" fmla="*/ 1402672 w 2512381"/>
              <a:gd name="connsiteY47" fmla="*/ 1775534 h 2565647"/>
              <a:gd name="connsiteX48" fmla="*/ 1207363 w 2512381"/>
              <a:gd name="connsiteY48" fmla="*/ 1784412 h 2565647"/>
              <a:gd name="connsiteX49" fmla="*/ 967666 w 2512381"/>
              <a:gd name="connsiteY49" fmla="*/ 1775534 h 2565647"/>
              <a:gd name="connsiteX50" fmla="*/ 887767 w 2512381"/>
              <a:gd name="connsiteY50" fmla="*/ 1740024 h 2565647"/>
              <a:gd name="connsiteX51" fmla="*/ 825624 w 2512381"/>
              <a:gd name="connsiteY51" fmla="*/ 1713391 h 2565647"/>
              <a:gd name="connsiteX52" fmla="*/ 781235 w 2512381"/>
              <a:gd name="connsiteY52" fmla="*/ 1677880 h 2565647"/>
              <a:gd name="connsiteX53" fmla="*/ 754602 w 2512381"/>
              <a:gd name="connsiteY53" fmla="*/ 1651247 h 2565647"/>
              <a:gd name="connsiteX54" fmla="*/ 710214 w 2512381"/>
              <a:gd name="connsiteY54" fmla="*/ 1615736 h 2565647"/>
              <a:gd name="connsiteX55" fmla="*/ 701336 w 2512381"/>
              <a:gd name="connsiteY55" fmla="*/ 1589103 h 2565647"/>
              <a:gd name="connsiteX56" fmla="*/ 683581 w 2512381"/>
              <a:gd name="connsiteY56" fmla="*/ 1562470 h 2565647"/>
              <a:gd name="connsiteX57" fmla="*/ 692459 w 2512381"/>
              <a:gd name="connsiteY57" fmla="*/ 1313895 h 2565647"/>
              <a:gd name="connsiteX58" fmla="*/ 701336 w 2512381"/>
              <a:gd name="connsiteY58" fmla="*/ 1287262 h 2565647"/>
              <a:gd name="connsiteX59" fmla="*/ 710214 w 2512381"/>
              <a:gd name="connsiteY59" fmla="*/ 1251752 h 2565647"/>
              <a:gd name="connsiteX60" fmla="*/ 719092 w 2512381"/>
              <a:gd name="connsiteY60" fmla="*/ 1225119 h 2565647"/>
              <a:gd name="connsiteX61" fmla="*/ 736847 w 2512381"/>
              <a:gd name="connsiteY61" fmla="*/ 1145220 h 2565647"/>
              <a:gd name="connsiteX62" fmla="*/ 710214 w 2512381"/>
              <a:gd name="connsiteY62" fmla="*/ 994299 h 2565647"/>
              <a:gd name="connsiteX63" fmla="*/ 683581 w 2512381"/>
              <a:gd name="connsiteY63" fmla="*/ 941033 h 2565647"/>
              <a:gd name="connsiteX64" fmla="*/ 656948 w 2512381"/>
              <a:gd name="connsiteY64" fmla="*/ 932156 h 2565647"/>
              <a:gd name="connsiteX65" fmla="*/ 630315 w 2512381"/>
              <a:gd name="connsiteY65" fmla="*/ 941033 h 2565647"/>
              <a:gd name="connsiteX66" fmla="*/ 612560 w 2512381"/>
              <a:gd name="connsiteY66" fmla="*/ 887767 h 2565647"/>
              <a:gd name="connsiteX67" fmla="*/ 594804 w 2512381"/>
              <a:gd name="connsiteY67" fmla="*/ 870012 h 2565647"/>
              <a:gd name="connsiteX68" fmla="*/ 550416 w 2512381"/>
              <a:gd name="connsiteY68" fmla="*/ 878890 h 2565647"/>
              <a:gd name="connsiteX69" fmla="*/ 523783 w 2512381"/>
              <a:gd name="connsiteY69" fmla="*/ 887767 h 2565647"/>
              <a:gd name="connsiteX70" fmla="*/ 328474 w 2512381"/>
              <a:gd name="connsiteY70" fmla="*/ 878890 h 2565647"/>
              <a:gd name="connsiteX71" fmla="*/ 292963 w 2512381"/>
              <a:gd name="connsiteY71" fmla="*/ 870012 h 2565647"/>
              <a:gd name="connsiteX72" fmla="*/ 239697 w 2512381"/>
              <a:gd name="connsiteY72" fmla="*/ 852257 h 2565647"/>
              <a:gd name="connsiteX73" fmla="*/ 195309 w 2512381"/>
              <a:gd name="connsiteY73" fmla="*/ 807868 h 2565647"/>
              <a:gd name="connsiteX74" fmla="*/ 168676 w 2512381"/>
              <a:gd name="connsiteY74" fmla="*/ 790113 h 2565647"/>
              <a:gd name="connsiteX75" fmla="*/ 142043 w 2512381"/>
              <a:gd name="connsiteY75" fmla="*/ 736847 h 2565647"/>
              <a:gd name="connsiteX76" fmla="*/ 115410 w 2512381"/>
              <a:gd name="connsiteY76" fmla="*/ 719092 h 2565647"/>
              <a:gd name="connsiteX77" fmla="*/ 97655 w 2512381"/>
              <a:gd name="connsiteY77" fmla="*/ 692459 h 2565647"/>
              <a:gd name="connsiteX78" fmla="*/ 62144 w 2512381"/>
              <a:gd name="connsiteY78" fmla="*/ 648070 h 2565647"/>
              <a:gd name="connsiteX79" fmla="*/ 26633 w 2512381"/>
              <a:gd name="connsiteY79" fmla="*/ 577049 h 2565647"/>
              <a:gd name="connsiteX80" fmla="*/ 8878 w 2512381"/>
              <a:gd name="connsiteY80" fmla="*/ 523783 h 2565647"/>
              <a:gd name="connsiteX81" fmla="*/ 0 w 2512381"/>
              <a:gd name="connsiteY81" fmla="*/ 497150 h 2565647"/>
              <a:gd name="connsiteX82" fmla="*/ 8878 w 2512381"/>
              <a:gd name="connsiteY82" fmla="*/ 319596 h 2565647"/>
              <a:gd name="connsiteX83" fmla="*/ 53266 w 2512381"/>
              <a:gd name="connsiteY83" fmla="*/ 239697 h 2565647"/>
              <a:gd name="connsiteX84" fmla="*/ 71022 w 2512381"/>
              <a:gd name="connsiteY84" fmla="*/ 221942 h 2565647"/>
              <a:gd name="connsiteX85" fmla="*/ 115410 w 2512381"/>
              <a:gd name="connsiteY85" fmla="*/ 159798 h 2565647"/>
              <a:gd name="connsiteX86" fmla="*/ 168676 w 2512381"/>
              <a:gd name="connsiteY86" fmla="*/ 124288 h 2565647"/>
              <a:gd name="connsiteX87" fmla="*/ 195309 w 2512381"/>
              <a:gd name="connsiteY87" fmla="*/ 106532 h 2565647"/>
              <a:gd name="connsiteX88" fmla="*/ 221942 w 2512381"/>
              <a:gd name="connsiteY88" fmla="*/ 97655 h 2565647"/>
              <a:gd name="connsiteX89" fmla="*/ 275208 w 2512381"/>
              <a:gd name="connsiteY89" fmla="*/ 62144 h 2565647"/>
              <a:gd name="connsiteX90" fmla="*/ 363985 w 2512381"/>
              <a:gd name="connsiteY90" fmla="*/ 35511 h 2565647"/>
              <a:gd name="connsiteX91" fmla="*/ 443884 w 2512381"/>
              <a:gd name="connsiteY91" fmla="*/ 8878 h 2565647"/>
              <a:gd name="connsiteX92" fmla="*/ 470517 w 2512381"/>
              <a:gd name="connsiteY92" fmla="*/ 0 h 2565647"/>
              <a:gd name="connsiteX93" fmla="*/ 656948 w 2512381"/>
              <a:gd name="connsiteY93" fmla="*/ 8878 h 2565647"/>
              <a:gd name="connsiteX94" fmla="*/ 754602 w 2512381"/>
              <a:gd name="connsiteY94" fmla="*/ 35511 h 2565647"/>
              <a:gd name="connsiteX95" fmla="*/ 816746 w 2512381"/>
              <a:gd name="connsiteY95" fmla="*/ 53266 h 2565647"/>
              <a:gd name="connsiteX96" fmla="*/ 852257 w 2512381"/>
              <a:gd name="connsiteY96" fmla="*/ 88777 h 2565647"/>
              <a:gd name="connsiteX97" fmla="*/ 878890 w 2512381"/>
              <a:gd name="connsiteY97" fmla="*/ 204187 h 2565647"/>
              <a:gd name="connsiteX98" fmla="*/ 914400 w 2512381"/>
              <a:gd name="connsiteY98" fmla="*/ 257453 h 2565647"/>
              <a:gd name="connsiteX99" fmla="*/ 941033 w 2512381"/>
              <a:gd name="connsiteY99" fmla="*/ 310719 h 2565647"/>
              <a:gd name="connsiteX100" fmla="*/ 967666 w 2512381"/>
              <a:gd name="connsiteY100" fmla="*/ 399495 h 2565647"/>
              <a:gd name="connsiteX101" fmla="*/ 976544 w 2512381"/>
              <a:gd name="connsiteY101" fmla="*/ 426128 h 2565647"/>
              <a:gd name="connsiteX102" fmla="*/ 958789 w 2512381"/>
              <a:gd name="connsiteY102" fmla="*/ 497150 h 2565647"/>
              <a:gd name="connsiteX103" fmla="*/ 923278 w 2512381"/>
              <a:gd name="connsiteY103" fmla="*/ 532661 h 2565647"/>
              <a:gd name="connsiteX104" fmla="*/ 914400 w 2512381"/>
              <a:gd name="connsiteY104" fmla="*/ 559294 h 2565647"/>
              <a:gd name="connsiteX105" fmla="*/ 896645 w 2512381"/>
              <a:gd name="connsiteY105" fmla="*/ 585927 h 2565647"/>
              <a:gd name="connsiteX106" fmla="*/ 878890 w 2512381"/>
              <a:gd name="connsiteY106" fmla="*/ 639193 h 2565647"/>
              <a:gd name="connsiteX107" fmla="*/ 870012 w 2512381"/>
              <a:gd name="connsiteY107" fmla="*/ 665826 h 2565647"/>
              <a:gd name="connsiteX108" fmla="*/ 861134 w 2512381"/>
              <a:gd name="connsiteY108" fmla="*/ 692459 h 2565647"/>
              <a:gd name="connsiteX109" fmla="*/ 861134 w 2512381"/>
              <a:gd name="connsiteY109" fmla="*/ 905523 h 2565647"/>
              <a:gd name="connsiteX110" fmla="*/ 878890 w 2512381"/>
              <a:gd name="connsiteY110" fmla="*/ 887767 h 2565647"/>
              <a:gd name="connsiteX111" fmla="*/ 932156 w 2512381"/>
              <a:gd name="connsiteY111" fmla="*/ 923278 h 2565647"/>
              <a:gd name="connsiteX112" fmla="*/ 949911 w 2512381"/>
              <a:gd name="connsiteY112" fmla="*/ 949911 h 2565647"/>
              <a:gd name="connsiteX113" fmla="*/ 1340528 w 2512381"/>
              <a:gd name="connsiteY113" fmla="*/ 958789 h 2565647"/>
              <a:gd name="connsiteX114" fmla="*/ 1429305 w 2512381"/>
              <a:gd name="connsiteY114" fmla="*/ 985422 h 2565647"/>
              <a:gd name="connsiteX115" fmla="*/ 1455938 w 2512381"/>
              <a:gd name="connsiteY115" fmla="*/ 1003177 h 2565647"/>
              <a:gd name="connsiteX116" fmla="*/ 1509204 w 2512381"/>
              <a:gd name="connsiteY116" fmla="*/ 1020932 h 2565647"/>
              <a:gd name="connsiteX117" fmla="*/ 1562470 w 2512381"/>
              <a:gd name="connsiteY117" fmla="*/ 1091954 h 2565647"/>
              <a:gd name="connsiteX118" fmla="*/ 1580226 w 2512381"/>
              <a:gd name="connsiteY118" fmla="*/ 1145220 h 2565647"/>
              <a:gd name="connsiteX119" fmla="*/ 1597981 w 2512381"/>
              <a:gd name="connsiteY119" fmla="*/ 1171853 h 2565647"/>
              <a:gd name="connsiteX120" fmla="*/ 1615736 w 2512381"/>
              <a:gd name="connsiteY120" fmla="*/ 1225119 h 2565647"/>
              <a:gd name="connsiteX121" fmla="*/ 1624614 w 2512381"/>
              <a:gd name="connsiteY121" fmla="*/ 1251752 h 2565647"/>
              <a:gd name="connsiteX122" fmla="*/ 1633492 w 2512381"/>
              <a:gd name="connsiteY122" fmla="*/ 1278385 h 2565647"/>
              <a:gd name="connsiteX123" fmla="*/ 1651247 w 2512381"/>
              <a:gd name="connsiteY123" fmla="*/ 1615736 h 2565647"/>
              <a:gd name="connsiteX124" fmla="*/ 1677880 w 2512381"/>
              <a:gd name="connsiteY124" fmla="*/ 1660125 h 2565647"/>
              <a:gd name="connsiteX125" fmla="*/ 1695635 w 2512381"/>
              <a:gd name="connsiteY125" fmla="*/ 1686758 h 2565647"/>
              <a:gd name="connsiteX126" fmla="*/ 1722268 w 2512381"/>
              <a:gd name="connsiteY126" fmla="*/ 1695635 h 2565647"/>
              <a:gd name="connsiteX127" fmla="*/ 1766657 w 2512381"/>
              <a:gd name="connsiteY127" fmla="*/ 1704513 h 256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512381" h="2565647">
                <a:moveTo>
                  <a:pt x="1766657" y="1704513"/>
                </a:moveTo>
                <a:cubicBezTo>
                  <a:pt x="1787371" y="1698595"/>
                  <a:pt x="1808209" y="1693094"/>
                  <a:pt x="1828800" y="1686758"/>
                </a:cubicBezTo>
                <a:cubicBezTo>
                  <a:pt x="1846688" y="1681254"/>
                  <a:pt x="1864311" y="1674920"/>
                  <a:pt x="1882066" y="1669002"/>
                </a:cubicBezTo>
                <a:cubicBezTo>
                  <a:pt x="1890944" y="1666043"/>
                  <a:pt x="1899621" y="1662395"/>
                  <a:pt x="1908699" y="1660125"/>
                </a:cubicBezTo>
                <a:lnTo>
                  <a:pt x="1944210" y="1651247"/>
                </a:lnTo>
                <a:cubicBezTo>
                  <a:pt x="2012272" y="1654206"/>
                  <a:pt x="2080631" y="1653115"/>
                  <a:pt x="2148396" y="1660125"/>
                </a:cubicBezTo>
                <a:cubicBezTo>
                  <a:pt x="2148403" y="1660126"/>
                  <a:pt x="2214975" y="1682318"/>
                  <a:pt x="2228295" y="1686758"/>
                </a:cubicBezTo>
                <a:lnTo>
                  <a:pt x="2254928" y="1695635"/>
                </a:lnTo>
                <a:lnTo>
                  <a:pt x="2281561" y="1704513"/>
                </a:lnTo>
                <a:cubicBezTo>
                  <a:pt x="2296497" y="1749319"/>
                  <a:pt x="2279593" y="1716776"/>
                  <a:pt x="2317072" y="1748901"/>
                </a:cubicBezTo>
                <a:cubicBezTo>
                  <a:pt x="2329782" y="1759795"/>
                  <a:pt x="2338654" y="1775126"/>
                  <a:pt x="2352583" y="1784412"/>
                </a:cubicBezTo>
                <a:cubicBezTo>
                  <a:pt x="2393145" y="1811453"/>
                  <a:pt x="2371671" y="1794622"/>
                  <a:pt x="2414727" y="1837678"/>
                </a:cubicBezTo>
                <a:lnTo>
                  <a:pt x="2441360" y="1864311"/>
                </a:lnTo>
                <a:lnTo>
                  <a:pt x="2467993" y="1890944"/>
                </a:lnTo>
                <a:lnTo>
                  <a:pt x="2494626" y="1970843"/>
                </a:lnTo>
                <a:cubicBezTo>
                  <a:pt x="2497585" y="1979721"/>
                  <a:pt x="2501233" y="1988398"/>
                  <a:pt x="2503503" y="1997476"/>
                </a:cubicBezTo>
                <a:lnTo>
                  <a:pt x="2512381" y="2032987"/>
                </a:lnTo>
                <a:cubicBezTo>
                  <a:pt x="2509422" y="2115845"/>
                  <a:pt x="2511489" y="2199036"/>
                  <a:pt x="2503503" y="2281561"/>
                </a:cubicBezTo>
                <a:cubicBezTo>
                  <a:pt x="2502475" y="2292181"/>
                  <a:pt x="2490520" y="2298652"/>
                  <a:pt x="2485748" y="2308195"/>
                </a:cubicBezTo>
                <a:cubicBezTo>
                  <a:pt x="2481563" y="2316565"/>
                  <a:pt x="2482061" y="2327042"/>
                  <a:pt x="2476870" y="2334828"/>
                </a:cubicBezTo>
                <a:cubicBezTo>
                  <a:pt x="2469906" y="2345274"/>
                  <a:pt x="2459115" y="2352583"/>
                  <a:pt x="2450237" y="2361461"/>
                </a:cubicBezTo>
                <a:cubicBezTo>
                  <a:pt x="2434821" y="2407714"/>
                  <a:pt x="2451459" y="2371031"/>
                  <a:pt x="2423604" y="2405849"/>
                </a:cubicBezTo>
                <a:cubicBezTo>
                  <a:pt x="2416939" y="2414180"/>
                  <a:pt x="2413394" y="2424937"/>
                  <a:pt x="2405849" y="2432482"/>
                </a:cubicBezTo>
                <a:cubicBezTo>
                  <a:pt x="2398304" y="2440027"/>
                  <a:pt x="2387246" y="2443211"/>
                  <a:pt x="2379216" y="2450237"/>
                </a:cubicBezTo>
                <a:cubicBezTo>
                  <a:pt x="2316440" y="2505166"/>
                  <a:pt x="2359942" y="2486255"/>
                  <a:pt x="2308194" y="2503503"/>
                </a:cubicBezTo>
                <a:cubicBezTo>
                  <a:pt x="2302276" y="2509422"/>
                  <a:pt x="2297925" y="2517516"/>
                  <a:pt x="2290439" y="2521259"/>
                </a:cubicBezTo>
                <a:cubicBezTo>
                  <a:pt x="2246449" y="2543255"/>
                  <a:pt x="2215068" y="2540904"/>
                  <a:pt x="2166152" y="2547892"/>
                </a:cubicBezTo>
                <a:cubicBezTo>
                  <a:pt x="2115355" y="2555149"/>
                  <a:pt x="2120517" y="2554861"/>
                  <a:pt x="2077375" y="2565647"/>
                </a:cubicBezTo>
                <a:cubicBezTo>
                  <a:pt x="1997476" y="2562688"/>
                  <a:pt x="1917303" y="2564008"/>
                  <a:pt x="1837678" y="2556769"/>
                </a:cubicBezTo>
                <a:cubicBezTo>
                  <a:pt x="1819039" y="2555075"/>
                  <a:pt x="1799984" y="2549396"/>
                  <a:pt x="1784412" y="2539014"/>
                </a:cubicBezTo>
                <a:lnTo>
                  <a:pt x="1731146" y="2503503"/>
                </a:lnTo>
                <a:cubicBezTo>
                  <a:pt x="1680263" y="2427177"/>
                  <a:pt x="1741268" y="2523747"/>
                  <a:pt x="1704513" y="2450237"/>
                </a:cubicBezTo>
                <a:cubicBezTo>
                  <a:pt x="1699741" y="2440694"/>
                  <a:pt x="1691091" y="2433354"/>
                  <a:pt x="1686758" y="2423604"/>
                </a:cubicBezTo>
                <a:cubicBezTo>
                  <a:pt x="1686747" y="2423579"/>
                  <a:pt x="1664568" y="2357035"/>
                  <a:pt x="1660125" y="2343705"/>
                </a:cubicBezTo>
                <a:cubicBezTo>
                  <a:pt x="1657166" y="2334827"/>
                  <a:pt x="1656438" y="2324858"/>
                  <a:pt x="1651247" y="2317072"/>
                </a:cubicBezTo>
                <a:cubicBezTo>
                  <a:pt x="1645329" y="2308194"/>
                  <a:pt x="1637825" y="2300189"/>
                  <a:pt x="1633492" y="2290439"/>
                </a:cubicBezTo>
                <a:cubicBezTo>
                  <a:pt x="1625891" y="2273336"/>
                  <a:pt x="1621654" y="2254928"/>
                  <a:pt x="1615736" y="2237173"/>
                </a:cubicBezTo>
                <a:cubicBezTo>
                  <a:pt x="1594455" y="2173330"/>
                  <a:pt x="1620271" y="2253043"/>
                  <a:pt x="1597981" y="2175029"/>
                </a:cubicBezTo>
                <a:cubicBezTo>
                  <a:pt x="1595410" y="2166031"/>
                  <a:pt x="1592062" y="2157274"/>
                  <a:pt x="1589103" y="2148396"/>
                </a:cubicBezTo>
                <a:cubicBezTo>
                  <a:pt x="1586144" y="2086252"/>
                  <a:pt x="1588273" y="2023656"/>
                  <a:pt x="1580226" y="1961965"/>
                </a:cubicBezTo>
                <a:cubicBezTo>
                  <a:pt x="1579143" y="1953665"/>
                  <a:pt x="1567699" y="1950746"/>
                  <a:pt x="1562470" y="1944210"/>
                </a:cubicBezTo>
                <a:cubicBezTo>
                  <a:pt x="1555805" y="1935879"/>
                  <a:pt x="1552260" y="1925122"/>
                  <a:pt x="1544715" y="1917577"/>
                </a:cubicBezTo>
                <a:cubicBezTo>
                  <a:pt x="1537170" y="1910032"/>
                  <a:pt x="1526413" y="1906487"/>
                  <a:pt x="1518082" y="1899822"/>
                </a:cubicBezTo>
                <a:cubicBezTo>
                  <a:pt x="1511546" y="1894593"/>
                  <a:pt x="1506245" y="1887985"/>
                  <a:pt x="1500327" y="1882066"/>
                </a:cubicBezTo>
                <a:cubicBezTo>
                  <a:pt x="1493107" y="1860406"/>
                  <a:pt x="1490902" y="1846008"/>
                  <a:pt x="1473694" y="1828800"/>
                </a:cubicBezTo>
                <a:cubicBezTo>
                  <a:pt x="1466149" y="1821255"/>
                  <a:pt x="1455938" y="1816963"/>
                  <a:pt x="1447060" y="1811045"/>
                </a:cubicBezTo>
                <a:cubicBezTo>
                  <a:pt x="1441142" y="1802167"/>
                  <a:pt x="1437636" y="1791077"/>
                  <a:pt x="1429305" y="1784412"/>
                </a:cubicBezTo>
                <a:cubicBezTo>
                  <a:pt x="1421998" y="1778566"/>
                  <a:pt x="1412030" y="1775534"/>
                  <a:pt x="1402672" y="1775534"/>
                </a:cubicBezTo>
                <a:cubicBezTo>
                  <a:pt x="1337502" y="1775534"/>
                  <a:pt x="1272466" y="1781453"/>
                  <a:pt x="1207363" y="1784412"/>
                </a:cubicBezTo>
                <a:cubicBezTo>
                  <a:pt x="1127464" y="1781453"/>
                  <a:pt x="1047291" y="1782773"/>
                  <a:pt x="967666" y="1775534"/>
                </a:cubicBezTo>
                <a:cubicBezTo>
                  <a:pt x="921587" y="1771345"/>
                  <a:pt x="920105" y="1758503"/>
                  <a:pt x="887767" y="1740024"/>
                </a:cubicBezTo>
                <a:cubicBezTo>
                  <a:pt x="857046" y="1722469"/>
                  <a:pt x="855507" y="1723351"/>
                  <a:pt x="825624" y="1713391"/>
                </a:cubicBezTo>
                <a:cubicBezTo>
                  <a:pt x="773966" y="1661733"/>
                  <a:pt x="848430" y="1733875"/>
                  <a:pt x="781235" y="1677880"/>
                </a:cubicBezTo>
                <a:cubicBezTo>
                  <a:pt x="771590" y="1669843"/>
                  <a:pt x="764247" y="1659284"/>
                  <a:pt x="754602" y="1651247"/>
                </a:cubicBezTo>
                <a:cubicBezTo>
                  <a:pt x="687419" y="1595261"/>
                  <a:pt x="761861" y="1667386"/>
                  <a:pt x="710214" y="1615736"/>
                </a:cubicBezTo>
                <a:cubicBezTo>
                  <a:pt x="707255" y="1606858"/>
                  <a:pt x="705521" y="1597473"/>
                  <a:pt x="701336" y="1589103"/>
                </a:cubicBezTo>
                <a:cubicBezTo>
                  <a:pt x="696564" y="1579560"/>
                  <a:pt x="683925" y="1573134"/>
                  <a:pt x="683581" y="1562470"/>
                </a:cubicBezTo>
                <a:cubicBezTo>
                  <a:pt x="680908" y="1479602"/>
                  <a:pt x="687121" y="1396634"/>
                  <a:pt x="692459" y="1313895"/>
                </a:cubicBezTo>
                <a:cubicBezTo>
                  <a:pt x="693061" y="1304557"/>
                  <a:pt x="698765" y="1296260"/>
                  <a:pt x="701336" y="1287262"/>
                </a:cubicBezTo>
                <a:cubicBezTo>
                  <a:pt x="704688" y="1275530"/>
                  <a:pt x="706862" y="1263484"/>
                  <a:pt x="710214" y="1251752"/>
                </a:cubicBezTo>
                <a:cubicBezTo>
                  <a:pt x="712785" y="1242754"/>
                  <a:pt x="716521" y="1234117"/>
                  <a:pt x="719092" y="1225119"/>
                </a:cubicBezTo>
                <a:cubicBezTo>
                  <a:pt x="727447" y="1195877"/>
                  <a:pt x="730748" y="1175716"/>
                  <a:pt x="736847" y="1145220"/>
                </a:cubicBezTo>
                <a:cubicBezTo>
                  <a:pt x="726275" y="1028930"/>
                  <a:pt x="738305" y="1078571"/>
                  <a:pt x="710214" y="994299"/>
                </a:cubicBezTo>
                <a:cubicBezTo>
                  <a:pt x="704366" y="976756"/>
                  <a:pt x="699225" y="953548"/>
                  <a:pt x="683581" y="941033"/>
                </a:cubicBezTo>
                <a:cubicBezTo>
                  <a:pt x="676274" y="935187"/>
                  <a:pt x="665826" y="935115"/>
                  <a:pt x="656948" y="932156"/>
                </a:cubicBezTo>
                <a:cubicBezTo>
                  <a:pt x="648070" y="935115"/>
                  <a:pt x="636932" y="947650"/>
                  <a:pt x="630315" y="941033"/>
                </a:cubicBezTo>
                <a:cubicBezTo>
                  <a:pt x="617081" y="927799"/>
                  <a:pt x="625794" y="901001"/>
                  <a:pt x="612560" y="887767"/>
                </a:cubicBezTo>
                <a:lnTo>
                  <a:pt x="594804" y="870012"/>
                </a:lnTo>
                <a:cubicBezTo>
                  <a:pt x="580008" y="872971"/>
                  <a:pt x="565055" y="875230"/>
                  <a:pt x="550416" y="878890"/>
                </a:cubicBezTo>
                <a:cubicBezTo>
                  <a:pt x="541338" y="881160"/>
                  <a:pt x="533141" y="887767"/>
                  <a:pt x="523783" y="887767"/>
                </a:cubicBezTo>
                <a:cubicBezTo>
                  <a:pt x="458613" y="887767"/>
                  <a:pt x="393577" y="881849"/>
                  <a:pt x="328474" y="878890"/>
                </a:cubicBezTo>
                <a:cubicBezTo>
                  <a:pt x="316637" y="875931"/>
                  <a:pt x="304650" y="873518"/>
                  <a:pt x="292963" y="870012"/>
                </a:cubicBezTo>
                <a:cubicBezTo>
                  <a:pt x="275037" y="864634"/>
                  <a:pt x="239697" y="852257"/>
                  <a:pt x="239697" y="852257"/>
                </a:cubicBezTo>
                <a:cubicBezTo>
                  <a:pt x="168671" y="804905"/>
                  <a:pt x="254497" y="867056"/>
                  <a:pt x="195309" y="807868"/>
                </a:cubicBezTo>
                <a:cubicBezTo>
                  <a:pt x="187764" y="800323"/>
                  <a:pt x="177554" y="796031"/>
                  <a:pt x="168676" y="790113"/>
                </a:cubicBezTo>
                <a:cubicBezTo>
                  <a:pt x="161456" y="768453"/>
                  <a:pt x="159252" y="754056"/>
                  <a:pt x="142043" y="736847"/>
                </a:cubicBezTo>
                <a:cubicBezTo>
                  <a:pt x="134498" y="729302"/>
                  <a:pt x="124288" y="725010"/>
                  <a:pt x="115410" y="719092"/>
                </a:cubicBezTo>
                <a:cubicBezTo>
                  <a:pt x="109492" y="710214"/>
                  <a:pt x="104320" y="700791"/>
                  <a:pt x="97655" y="692459"/>
                </a:cubicBezTo>
                <a:cubicBezTo>
                  <a:pt x="79208" y="669400"/>
                  <a:pt x="75806" y="678811"/>
                  <a:pt x="62144" y="648070"/>
                </a:cubicBezTo>
                <a:cubicBezTo>
                  <a:pt x="29502" y="574624"/>
                  <a:pt x="63097" y="613511"/>
                  <a:pt x="26633" y="577049"/>
                </a:cubicBezTo>
                <a:lnTo>
                  <a:pt x="8878" y="523783"/>
                </a:lnTo>
                <a:lnTo>
                  <a:pt x="0" y="497150"/>
                </a:lnTo>
                <a:cubicBezTo>
                  <a:pt x="2959" y="437965"/>
                  <a:pt x="3744" y="378632"/>
                  <a:pt x="8878" y="319596"/>
                </a:cubicBezTo>
                <a:cubicBezTo>
                  <a:pt x="11004" y="295144"/>
                  <a:pt x="43349" y="249613"/>
                  <a:pt x="53266" y="239697"/>
                </a:cubicBezTo>
                <a:cubicBezTo>
                  <a:pt x="59185" y="233779"/>
                  <a:pt x="65793" y="228478"/>
                  <a:pt x="71022" y="221942"/>
                </a:cubicBezTo>
                <a:cubicBezTo>
                  <a:pt x="127252" y="151656"/>
                  <a:pt x="40401" y="247309"/>
                  <a:pt x="115410" y="159798"/>
                </a:cubicBezTo>
                <a:cubicBezTo>
                  <a:pt x="142010" y="128765"/>
                  <a:pt x="135089" y="135483"/>
                  <a:pt x="168676" y="124288"/>
                </a:cubicBezTo>
                <a:cubicBezTo>
                  <a:pt x="177554" y="118369"/>
                  <a:pt x="185766" y="111304"/>
                  <a:pt x="195309" y="106532"/>
                </a:cubicBezTo>
                <a:cubicBezTo>
                  <a:pt x="203679" y="102347"/>
                  <a:pt x="213762" y="102200"/>
                  <a:pt x="221942" y="97655"/>
                </a:cubicBezTo>
                <a:cubicBezTo>
                  <a:pt x="240596" y="87292"/>
                  <a:pt x="254506" y="67320"/>
                  <a:pt x="275208" y="62144"/>
                </a:cubicBezTo>
                <a:cubicBezTo>
                  <a:pt x="328873" y="48727"/>
                  <a:pt x="299149" y="57123"/>
                  <a:pt x="363985" y="35511"/>
                </a:cubicBezTo>
                <a:lnTo>
                  <a:pt x="443884" y="8878"/>
                </a:lnTo>
                <a:lnTo>
                  <a:pt x="470517" y="0"/>
                </a:lnTo>
                <a:cubicBezTo>
                  <a:pt x="532661" y="2959"/>
                  <a:pt x="595064" y="2476"/>
                  <a:pt x="656948" y="8878"/>
                </a:cubicBezTo>
                <a:cubicBezTo>
                  <a:pt x="706565" y="14011"/>
                  <a:pt x="716509" y="24627"/>
                  <a:pt x="754602" y="35511"/>
                </a:cubicBezTo>
                <a:cubicBezTo>
                  <a:pt x="832660" y="57814"/>
                  <a:pt x="752869" y="31975"/>
                  <a:pt x="816746" y="53266"/>
                </a:cubicBezTo>
                <a:cubicBezTo>
                  <a:pt x="828583" y="65103"/>
                  <a:pt x="849890" y="72205"/>
                  <a:pt x="852257" y="88777"/>
                </a:cubicBezTo>
                <a:cubicBezTo>
                  <a:pt x="856350" y="117432"/>
                  <a:pt x="861163" y="177596"/>
                  <a:pt x="878890" y="204187"/>
                </a:cubicBezTo>
                <a:cubicBezTo>
                  <a:pt x="890727" y="221942"/>
                  <a:pt x="907652" y="237209"/>
                  <a:pt x="914400" y="257453"/>
                </a:cubicBezTo>
                <a:cubicBezTo>
                  <a:pt x="926652" y="294208"/>
                  <a:pt x="918087" y="276300"/>
                  <a:pt x="941033" y="310719"/>
                </a:cubicBezTo>
                <a:cubicBezTo>
                  <a:pt x="954450" y="364383"/>
                  <a:pt x="946054" y="334659"/>
                  <a:pt x="967666" y="399495"/>
                </a:cubicBezTo>
                <a:lnTo>
                  <a:pt x="976544" y="426128"/>
                </a:lnTo>
                <a:cubicBezTo>
                  <a:pt x="975614" y="430780"/>
                  <a:pt x="966370" y="486536"/>
                  <a:pt x="958789" y="497150"/>
                </a:cubicBezTo>
                <a:cubicBezTo>
                  <a:pt x="949059" y="510772"/>
                  <a:pt x="923278" y="532661"/>
                  <a:pt x="923278" y="532661"/>
                </a:cubicBezTo>
                <a:cubicBezTo>
                  <a:pt x="920319" y="541539"/>
                  <a:pt x="918585" y="550924"/>
                  <a:pt x="914400" y="559294"/>
                </a:cubicBezTo>
                <a:cubicBezTo>
                  <a:pt x="909628" y="568837"/>
                  <a:pt x="900978" y="576177"/>
                  <a:pt x="896645" y="585927"/>
                </a:cubicBezTo>
                <a:cubicBezTo>
                  <a:pt x="889044" y="603030"/>
                  <a:pt x="884808" y="621438"/>
                  <a:pt x="878890" y="639193"/>
                </a:cubicBezTo>
                <a:lnTo>
                  <a:pt x="870012" y="665826"/>
                </a:lnTo>
                <a:lnTo>
                  <a:pt x="861134" y="692459"/>
                </a:lnTo>
                <a:cubicBezTo>
                  <a:pt x="847212" y="776000"/>
                  <a:pt x="840221" y="793985"/>
                  <a:pt x="861134" y="905523"/>
                </a:cubicBezTo>
                <a:cubicBezTo>
                  <a:pt x="862677" y="913750"/>
                  <a:pt x="872971" y="893686"/>
                  <a:pt x="878890" y="887767"/>
                </a:cubicBezTo>
                <a:cubicBezTo>
                  <a:pt x="911714" y="898709"/>
                  <a:pt x="906579" y="892586"/>
                  <a:pt x="932156" y="923278"/>
                </a:cubicBezTo>
                <a:cubicBezTo>
                  <a:pt x="938986" y="931475"/>
                  <a:pt x="939282" y="948987"/>
                  <a:pt x="949911" y="949911"/>
                </a:cubicBezTo>
                <a:cubicBezTo>
                  <a:pt x="1079661" y="961194"/>
                  <a:pt x="1210322" y="955830"/>
                  <a:pt x="1340528" y="958789"/>
                </a:cubicBezTo>
                <a:cubicBezTo>
                  <a:pt x="1405369" y="980402"/>
                  <a:pt x="1375637" y="972005"/>
                  <a:pt x="1429305" y="985422"/>
                </a:cubicBezTo>
                <a:cubicBezTo>
                  <a:pt x="1438183" y="991340"/>
                  <a:pt x="1446188" y="998844"/>
                  <a:pt x="1455938" y="1003177"/>
                </a:cubicBezTo>
                <a:cubicBezTo>
                  <a:pt x="1473041" y="1010778"/>
                  <a:pt x="1509204" y="1020932"/>
                  <a:pt x="1509204" y="1020932"/>
                </a:cubicBezTo>
                <a:cubicBezTo>
                  <a:pt x="1530237" y="1041965"/>
                  <a:pt x="1552431" y="1061837"/>
                  <a:pt x="1562470" y="1091954"/>
                </a:cubicBezTo>
                <a:cubicBezTo>
                  <a:pt x="1568389" y="1109709"/>
                  <a:pt x="1569844" y="1129647"/>
                  <a:pt x="1580226" y="1145220"/>
                </a:cubicBezTo>
                <a:cubicBezTo>
                  <a:pt x="1586144" y="1154098"/>
                  <a:pt x="1593648" y="1162103"/>
                  <a:pt x="1597981" y="1171853"/>
                </a:cubicBezTo>
                <a:cubicBezTo>
                  <a:pt x="1605582" y="1188956"/>
                  <a:pt x="1609818" y="1207364"/>
                  <a:pt x="1615736" y="1225119"/>
                </a:cubicBezTo>
                <a:lnTo>
                  <a:pt x="1624614" y="1251752"/>
                </a:lnTo>
                <a:lnTo>
                  <a:pt x="1633492" y="1278385"/>
                </a:lnTo>
                <a:cubicBezTo>
                  <a:pt x="1660205" y="1438674"/>
                  <a:pt x="1629903" y="1242232"/>
                  <a:pt x="1651247" y="1615736"/>
                </a:cubicBezTo>
                <a:cubicBezTo>
                  <a:pt x="1652907" y="1644790"/>
                  <a:pt x="1662331" y="1640689"/>
                  <a:pt x="1677880" y="1660125"/>
                </a:cubicBezTo>
                <a:cubicBezTo>
                  <a:pt x="1684545" y="1668457"/>
                  <a:pt x="1687303" y="1680093"/>
                  <a:pt x="1695635" y="1686758"/>
                </a:cubicBezTo>
                <a:cubicBezTo>
                  <a:pt x="1702942" y="1692604"/>
                  <a:pt x="1713390" y="1692676"/>
                  <a:pt x="1722268" y="1695635"/>
                </a:cubicBezTo>
                <a:lnTo>
                  <a:pt x="1766657" y="1704513"/>
                </a:lnTo>
                <a:close/>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503215" y="4385394"/>
            <a:ext cx="1620508" cy="369332"/>
          </a:xfrm>
          <a:prstGeom prst="rect">
            <a:avLst/>
          </a:prstGeom>
        </p:spPr>
        <p:txBody>
          <a:bodyPr wrap="none">
            <a:spAutoFit/>
          </a:bodyPr>
          <a:lstStyle/>
          <a:p>
            <a:r>
              <a:rPr lang="en-US" b="1" dirty="0">
                <a:solidFill>
                  <a:srgbClr val="00B050"/>
                </a:solidFill>
              </a:rPr>
              <a:t>b. Rotation left</a:t>
            </a:r>
          </a:p>
        </p:txBody>
      </p:sp>
    </p:spTree>
    <p:extLst>
      <p:ext uri="{BB962C8B-B14F-4D97-AF65-F5344CB8AC3E}">
        <p14:creationId xmlns:p14="http://schemas.microsoft.com/office/powerpoint/2010/main" val="3171256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351882" y="762000"/>
            <a:ext cx="1900236" cy="369332"/>
          </a:xfrm>
          <a:prstGeom prst="rect">
            <a:avLst/>
          </a:prstGeom>
          <a:noFill/>
        </p:spPr>
        <p:txBody>
          <a:bodyPr wrap="square" rtlCol="0">
            <a:spAutoFit/>
          </a:bodyPr>
          <a:lstStyle/>
          <a:p>
            <a:pPr algn="ctr"/>
            <a:r>
              <a:rPr lang="en-US" b="1" dirty="0" smtClean="0">
                <a:solidFill>
                  <a:srgbClr val="FF0000"/>
                </a:solidFill>
              </a:rPr>
              <a:t>2-1=1</a:t>
            </a:r>
            <a:endParaRPr lang="en-US" b="1" dirty="0">
              <a:solidFill>
                <a:srgbClr val="FF0000"/>
              </a:solidFill>
            </a:endParaRP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15</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85334" y="1934355"/>
            <a:ext cx="1287066" cy="369332"/>
          </a:xfrm>
          <a:prstGeom prst="rect">
            <a:avLst/>
          </a:prstGeom>
          <a:noFill/>
        </p:spPr>
        <p:txBody>
          <a:bodyPr wrap="square" rtlCol="0">
            <a:spAutoFit/>
          </a:bodyPr>
          <a:lstStyle/>
          <a:p>
            <a:pPr algn="ctr"/>
            <a:r>
              <a:rPr lang="en-US" b="1" dirty="0">
                <a:solidFill>
                  <a:srgbClr val="FF0000"/>
                </a:solidFill>
              </a:rPr>
              <a:t>0-0=0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116</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7</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2437224" y="1399897"/>
            <a:ext cx="721672" cy="369332"/>
          </a:xfrm>
          <a:prstGeom prst="rect">
            <a:avLst/>
          </a:prstGeom>
          <a:noFill/>
        </p:spPr>
        <p:txBody>
          <a:bodyPr wrap="none" rtlCol="0">
            <a:spAutoFit/>
          </a:bodyPr>
          <a:lstStyle/>
          <a:p>
            <a:pPr algn="ctr"/>
            <a:r>
              <a:rPr lang="en-US" b="1" dirty="0">
                <a:solidFill>
                  <a:srgbClr val="FF0000"/>
                </a:solidFill>
              </a:rPr>
              <a:t>1-1=0</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1219200" y="3374445"/>
            <a:ext cx="1441345" cy="369332"/>
          </a:xfrm>
          <a:prstGeom prst="rect">
            <a:avLst/>
          </a:prstGeom>
          <a:noFill/>
        </p:spPr>
        <p:txBody>
          <a:bodyPr wrap="square" rtlCol="0">
            <a:spAutoFit/>
          </a:bodyPr>
          <a:lstStyle/>
          <a:p>
            <a:pPr algn="ctr"/>
            <a:r>
              <a:rPr lang="en-US" b="1" dirty="0">
                <a:solidFill>
                  <a:srgbClr val="FF0000"/>
                </a:solidFill>
              </a:rPr>
              <a:t>0-0=0</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461651" y="3329816"/>
            <a:ext cx="1511571" cy="369332"/>
          </a:xfrm>
          <a:prstGeom prst="rect">
            <a:avLst/>
          </a:prstGeom>
          <a:noFill/>
        </p:spPr>
        <p:txBody>
          <a:bodyPr wrap="square" rtlCol="0">
            <a:spAutoFit/>
          </a:bodyPr>
          <a:lstStyle/>
          <a:p>
            <a:pPr algn="ctr"/>
            <a:r>
              <a:rPr lang="en-US" b="1" dirty="0">
                <a:solidFill>
                  <a:srgbClr val="FF0000"/>
                </a:solidFill>
              </a:rPr>
              <a:t>0-0=0</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921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990976" y="721627"/>
            <a:ext cx="970458" cy="369332"/>
          </a:xfrm>
          <a:prstGeom prst="rect">
            <a:avLst/>
          </a:prstGeom>
          <a:noFill/>
        </p:spPr>
        <p:txBody>
          <a:bodyPr wrap="none" rtlCol="0">
            <a:spAutoFit/>
          </a:bodyPr>
          <a:lstStyle/>
          <a:p>
            <a:pPr algn="ctr"/>
            <a:r>
              <a:rPr lang="en-US" b="1" dirty="0">
                <a:solidFill>
                  <a:srgbClr val="FF0000"/>
                </a:solidFill>
              </a:rPr>
              <a:t>	2-2=0</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15</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49708" y="1818107"/>
            <a:ext cx="1094092" cy="369332"/>
          </a:xfrm>
          <a:prstGeom prst="rect">
            <a:avLst/>
          </a:prstGeom>
          <a:noFill/>
        </p:spPr>
        <p:txBody>
          <a:bodyPr wrap="square" rtlCol="0">
            <a:spAutoFit/>
          </a:bodyPr>
          <a:lstStyle/>
          <a:p>
            <a:pPr algn="ctr"/>
            <a:r>
              <a:rPr lang="en-US" b="1" dirty="0">
                <a:solidFill>
                  <a:srgbClr val="FF0000"/>
                </a:solidFill>
              </a:rPr>
              <a:t>0-1=-1</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117</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7</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1600200" y="1965540"/>
            <a:ext cx="1124057" cy="369332"/>
          </a:xfrm>
          <a:prstGeom prst="rect">
            <a:avLst/>
          </a:prstGeom>
          <a:noFill/>
        </p:spPr>
        <p:txBody>
          <a:bodyPr wrap="square" rtlCol="0">
            <a:spAutoFit/>
          </a:bodyPr>
          <a:lstStyle/>
          <a:p>
            <a:pPr algn="ctr"/>
            <a:r>
              <a:rPr lang="en-US" b="1" dirty="0">
                <a:solidFill>
                  <a:srgbClr val="FF0000"/>
                </a:solidFill>
              </a:rPr>
              <a:t>1-1=0</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838201" y="3374445"/>
            <a:ext cx="1836462" cy="369332"/>
          </a:xfrm>
          <a:prstGeom prst="rect">
            <a:avLst/>
          </a:prstGeom>
          <a:noFill/>
        </p:spPr>
        <p:txBody>
          <a:bodyPr wrap="square" rtlCol="0">
            <a:spAutoFit/>
          </a:bodyPr>
          <a:lstStyle/>
          <a:p>
            <a:pPr algn="ctr"/>
            <a:r>
              <a:rPr lang="en-US" b="1" dirty="0">
                <a:solidFill>
                  <a:srgbClr val="FF0000"/>
                </a:solidFill>
              </a:rPr>
              <a:t>0-0=0</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298951" y="3512944"/>
            <a:ext cx="1355871" cy="369332"/>
          </a:xfrm>
          <a:prstGeom prst="rect">
            <a:avLst/>
          </a:prstGeom>
          <a:noFill/>
        </p:spPr>
        <p:txBody>
          <a:bodyPr wrap="square" rtlCol="0">
            <a:spAutoFit/>
          </a:bodyPr>
          <a:lstStyle/>
          <a:p>
            <a:pPr algn="ctr"/>
            <a:r>
              <a:rPr lang="en-US" b="1" dirty="0">
                <a:solidFill>
                  <a:srgbClr val="FF0000"/>
                </a:solidFill>
              </a:rPr>
              <a:t>0-0=0</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18C45E9C-F32C-4D41-8B5D-413E8AE38602}"/>
              </a:ext>
            </a:extLst>
          </p:cNvPr>
          <p:cNvSpPr txBox="1"/>
          <p:nvPr/>
        </p:nvSpPr>
        <p:spPr>
          <a:xfrm>
            <a:off x="544960" y="721627"/>
            <a:ext cx="2293071" cy="400110"/>
          </a:xfrm>
          <a:prstGeom prst="rect">
            <a:avLst/>
          </a:prstGeom>
          <a:noFill/>
        </p:spPr>
        <p:txBody>
          <a:bodyPr wrap="square" rtlCol="0">
            <a:spAutoFit/>
          </a:bodyPr>
          <a:lstStyle/>
          <a:p>
            <a:r>
              <a:rPr lang="en-US" sz="2000" b="1" dirty="0">
                <a:solidFill>
                  <a:srgbClr val="FF0000"/>
                </a:solidFill>
              </a:rPr>
              <a:t>Step-6: </a:t>
            </a:r>
            <a:r>
              <a:rPr lang="en-US" sz="2000" b="1" dirty="0"/>
              <a:t>Insert 18</a:t>
            </a:r>
          </a:p>
        </p:txBody>
      </p: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6410446" y="3500524"/>
            <a:ext cx="1047510"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456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990976" y="721627"/>
            <a:ext cx="970458" cy="369332"/>
          </a:xfrm>
          <a:prstGeom prst="rect">
            <a:avLst/>
          </a:prstGeom>
          <a:noFill/>
        </p:spPr>
        <p:txBody>
          <a:bodyPr wrap="none" rtlCol="0">
            <a:spAutoFit/>
          </a:bodyPr>
          <a:lstStyle/>
          <a:p>
            <a:pPr algn="ctr"/>
            <a:r>
              <a:rPr lang="en-US" b="1" dirty="0">
                <a:solidFill>
                  <a:srgbClr val="FF0000"/>
                </a:solidFill>
              </a:rPr>
              <a:t>	3-2=1</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15</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06896" y="1884340"/>
            <a:ext cx="1136904" cy="369332"/>
          </a:xfrm>
          <a:prstGeom prst="rect">
            <a:avLst/>
          </a:prstGeom>
          <a:noFill/>
        </p:spPr>
        <p:txBody>
          <a:bodyPr wrap="square" rtlCol="0">
            <a:spAutoFit/>
          </a:bodyPr>
          <a:lstStyle/>
          <a:p>
            <a:pPr algn="ctr"/>
            <a:r>
              <a:rPr lang="en-US" b="1" dirty="0">
                <a:solidFill>
                  <a:srgbClr val="FF0000"/>
                </a:solidFill>
              </a:rPr>
              <a:t>0-1=-1</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118</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7</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2124291" y="1965540"/>
            <a:ext cx="721672" cy="369332"/>
          </a:xfrm>
          <a:prstGeom prst="rect">
            <a:avLst/>
          </a:prstGeom>
          <a:noFill/>
        </p:spPr>
        <p:txBody>
          <a:bodyPr wrap="none" rtlCol="0">
            <a:spAutoFit/>
          </a:bodyPr>
          <a:lstStyle/>
          <a:p>
            <a:pPr algn="ctr"/>
            <a:r>
              <a:rPr lang="en-US" b="1" dirty="0">
                <a:solidFill>
                  <a:srgbClr val="FF0000"/>
                </a:solidFill>
              </a:rPr>
              <a:t>2-1=1</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989653" y="2574562"/>
            <a:ext cx="1324606" cy="369332"/>
          </a:xfrm>
          <a:prstGeom prst="rect">
            <a:avLst/>
          </a:prstGeom>
          <a:noFill/>
        </p:spPr>
        <p:txBody>
          <a:bodyPr wrap="square" rtlCol="0">
            <a:spAutoFit/>
          </a:bodyPr>
          <a:lstStyle/>
          <a:p>
            <a:pPr algn="ctr"/>
            <a:r>
              <a:rPr lang="en-US" b="1" dirty="0">
                <a:solidFill>
                  <a:srgbClr val="FF0000"/>
                </a:solidFill>
              </a:rPr>
              <a:t>1-0=1</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292351" y="3486673"/>
            <a:ext cx="1126276" cy="369332"/>
          </a:xfrm>
          <a:prstGeom prst="rect">
            <a:avLst/>
          </a:prstGeom>
          <a:noFill/>
        </p:spPr>
        <p:txBody>
          <a:bodyPr wrap="square" rtlCol="0">
            <a:spAutoFit/>
          </a:bodyPr>
          <a:lstStyle/>
          <a:p>
            <a:pPr algn="ctr"/>
            <a:r>
              <a:rPr lang="en-US" b="1" dirty="0">
                <a:solidFill>
                  <a:srgbClr val="FF0000"/>
                </a:solidFill>
              </a:rPr>
              <a:t>0-0=0</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18C45E9C-F32C-4D41-8B5D-413E8AE38602}"/>
              </a:ext>
            </a:extLst>
          </p:cNvPr>
          <p:cNvSpPr txBox="1"/>
          <p:nvPr/>
        </p:nvSpPr>
        <p:spPr>
          <a:xfrm>
            <a:off x="544961" y="721627"/>
            <a:ext cx="2213990" cy="400110"/>
          </a:xfrm>
          <a:prstGeom prst="rect">
            <a:avLst/>
          </a:prstGeom>
          <a:noFill/>
        </p:spPr>
        <p:txBody>
          <a:bodyPr wrap="square" rtlCol="0">
            <a:spAutoFit/>
          </a:bodyPr>
          <a:lstStyle/>
          <a:p>
            <a:r>
              <a:rPr lang="en-US" sz="2000" b="1" dirty="0">
                <a:solidFill>
                  <a:srgbClr val="FF0000"/>
                </a:solidFill>
              </a:rPr>
              <a:t>Step-7: </a:t>
            </a:r>
            <a:r>
              <a:rPr lang="en-US" sz="2000" b="1" dirty="0"/>
              <a:t>Insert 3</a:t>
            </a:r>
          </a:p>
        </p:txBody>
      </p: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6115537" y="3486673"/>
            <a:ext cx="1264182"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TextBox 34">
            <a:extLst>
              <a:ext uri="{FF2B5EF4-FFF2-40B4-BE49-F238E27FC236}">
                <a16:creationId xmlns:a16="http://schemas.microsoft.com/office/drawing/2014/main" xmlns="" id="{BF98CA6F-5140-BD4B-AFB7-D525C9D8DE49}"/>
              </a:ext>
            </a:extLst>
          </p:cNvPr>
          <p:cNvSpPr txBox="1"/>
          <p:nvPr/>
        </p:nvSpPr>
        <p:spPr>
          <a:xfrm>
            <a:off x="1573460" y="3523508"/>
            <a:ext cx="533400" cy="369332"/>
          </a:xfrm>
          <a:prstGeom prst="rect">
            <a:avLst/>
          </a:prstGeom>
          <a:noFill/>
        </p:spPr>
        <p:txBody>
          <a:bodyPr wrap="square" rtlCol="0">
            <a:spAutoFit/>
          </a:bodyPr>
          <a:lstStyle/>
          <a:p>
            <a:pPr algn="ctr"/>
            <a:r>
              <a:rPr lang="en-US" b="1" dirty="0"/>
              <a:t>3</a:t>
            </a:r>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1236973" y="4068174"/>
            <a:ext cx="1460774" cy="369332"/>
          </a:xfrm>
          <a:prstGeom prst="rect">
            <a:avLst/>
          </a:prstGeom>
          <a:noFill/>
        </p:spPr>
        <p:txBody>
          <a:bodyPr wrap="square" rtlCol="0">
            <a:spAutoFit/>
          </a:bodyPr>
          <a:lstStyle/>
          <a:p>
            <a:pPr algn="ctr"/>
            <a:r>
              <a:rPr lang="en-US" b="1" dirty="0">
                <a:solidFill>
                  <a:srgbClr val="FF0000"/>
                </a:solidFill>
              </a:rPr>
              <a:t>0-0=0</a:t>
            </a:r>
          </a:p>
        </p:txBody>
      </p:sp>
    </p:spTree>
    <p:extLst>
      <p:ext uri="{BB962C8B-B14F-4D97-AF65-F5344CB8AC3E}">
        <p14:creationId xmlns:p14="http://schemas.microsoft.com/office/powerpoint/2010/main" val="327603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990976" y="752405"/>
            <a:ext cx="970458" cy="369332"/>
          </a:xfrm>
          <a:prstGeom prst="rect">
            <a:avLst/>
          </a:prstGeom>
          <a:noFill/>
        </p:spPr>
        <p:txBody>
          <a:bodyPr wrap="none" rtlCol="0">
            <a:spAutoFit/>
          </a:bodyPr>
          <a:lstStyle/>
          <a:p>
            <a:pPr algn="ctr"/>
            <a:r>
              <a:rPr lang="en-US" b="1" dirty="0">
                <a:solidFill>
                  <a:srgbClr val="FF0000"/>
                </a:solidFill>
              </a:rPr>
              <a:t>	3-2=1</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15</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384339" y="1875331"/>
            <a:ext cx="1159461" cy="369332"/>
          </a:xfrm>
          <a:prstGeom prst="rect">
            <a:avLst/>
          </a:prstGeom>
          <a:noFill/>
        </p:spPr>
        <p:txBody>
          <a:bodyPr wrap="square" rtlCol="0">
            <a:spAutoFit/>
          </a:bodyPr>
          <a:lstStyle/>
          <a:p>
            <a:pPr algn="ctr"/>
            <a:r>
              <a:rPr lang="en-US" b="1" dirty="0">
                <a:solidFill>
                  <a:srgbClr val="FF0000"/>
                </a:solidFill>
              </a:rPr>
              <a:t>0-1=-1</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119</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7</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2037279" y="1718338"/>
            <a:ext cx="958230" cy="369332"/>
          </a:xfrm>
          <a:prstGeom prst="rect">
            <a:avLst/>
          </a:prstGeom>
          <a:noFill/>
        </p:spPr>
        <p:txBody>
          <a:bodyPr wrap="square" rtlCol="0">
            <a:spAutoFit/>
          </a:bodyPr>
          <a:lstStyle/>
          <a:p>
            <a:pPr algn="ctr"/>
            <a:r>
              <a:rPr lang="en-US" b="1" dirty="0">
                <a:solidFill>
                  <a:srgbClr val="FF0000"/>
                </a:solidFill>
              </a:rPr>
              <a:t>2-1=1</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1061303" y="2618687"/>
            <a:ext cx="1400806" cy="369332"/>
          </a:xfrm>
          <a:prstGeom prst="rect">
            <a:avLst/>
          </a:prstGeom>
          <a:noFill/>
        </p:spPr>
        <p:txBody>
          <a:bodyPr wrap="square" rtlCol="0">
            <a:spAutoFit/>
          </a:bodyPr>
          <a:lstStyle/>
          <a:p>
            <a:pPr algn="ctr"/>
            <a:r>
              <a:rPr lang="en-US" b="1" dirty="0">
                <a:solidFill>
                  <a:srgbClr val="FF0000"/>
                </a:solidFill>
              </a:rPr>
              <a:t>1-1=0</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212829" y="3462064"/>
            <a:ext cx="1511571" cy="369332"/>
          </a:xfrm>
          <a:prstGeom prst="rect">
            <a:avLst/>
          </a:prstGeom>
          <a:noFill/>
        </p:spPr>
        <p:txBody>
          <a:bodyPr wrap="square" rtlCol="0">
            <a:spAutoFit/>
          </a:bodyPr>
          <a:lstStyle/>
          <a:p>
            <a:pPr algn="ctr"/>
            <a:r>
              <a:rPr lang="en-US" b="1" dirty="0">
                <a:solidFill>
                  <a:srgbClr val="FF0000"/>
                </a:solidFill>
              </a:rPr>
              <a:t>0-0=0</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18C45E9C-F32C-4D41-8B5D-413E8AE38602}"/>
              </a:ext>
            </a:extLst>
          </p:cNvPr>
          <p:cNvSpPr txBox="1"/>
          <p:nvPr/>
        </p:nvSpPr>
        <p:spPr>
          <a:xfrm>
            <a:off x="544961" y="721627"/>
            <a:ext cx="2450548" cy="400110"/>
          </a:xfrm>
          <a:prstGeom prst="rect">
            <a:avLst/>
          </a:prstGeom>
          <a:noFill/>
        </p:spPr>
        <p:txBody>
          <a:bodyPr wrap="square" rtlCol="0">
            <a:spAutoFit/>
          </a:bodyPr>
          <a:lstStyle/>
          <a:p>
            <a:r>
              <a:rPr lang="en-US" sz="2000" b="1" dirty="0">
                <a:solidFill>
                  <a:srgbClr val="FF0000"/>
                </a:solidFill>
              </a:rPr>
              <a:t>Step-8: </a:t>
            </a:r>
            <a:r>
              <a:rPr lang="en-US" sz="2000" b="1" dirty="0"/>
              <a:t>Insert 5</a:t>
            </a:r>
          </a:p>
        </p:txBody>
      </p: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5791200" y="3348174"/>
            <a:ext cx="1397533"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TextBox 34">
            <a:extLst>
              <a:ext uri="{FF2B5EF4-FFF2-40B4-BE49-F238E27FC236}">
                <a16:creationId xmlns:a16="http://schemas.microsoft.com/office/drawing/2014/main" xmlns="" id="{BF98CA6F-5140-BD4B-AFB7-D525C9D8DE49}"/>
              </a:ext>
            </a:extLst>
          </p:cNvPr>
          <p:cNvSpPr txBox="1"/>
          <p:nvPr/>
        </p:nvSpPr>
        <p:spPr>
          <a:xfrm>
            <a:off x="1573460" y="3523508"/>
            <a:ext cx="533400" cy="369332"/>
          </a:xfrm>
          <a:prstGeom prst="rect">
            <a:avLst/>
          </a:prstGeom>
          <a:noFill/>
        </p:spPr>
        <p:txBody>
          <a:bodyPr wrap="square" rtlCol="0">
            <a:spAutoFit/>
          </a:bodyPr>
          <a:lstStyle/>
          <a:p>
            <a:pPr algn="ctr"/>
            <a:r>
              <a:rPr lang="en-US" b="1" dirty="0"/>
              <a:t>3</a:t>
            </a:r>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762000" y="3998029"/>
            <a:ext cx="1307701"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2462109" y="346695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2462109" y="3642286"/>
            <a:ext cx="533400" cy="369332"/>
          </a:xfrm>
          <a:prstGeom prst="rect">
            <a:avLst/>
          </a:prstGeom>
          <a:noFill/>
        </p:spPr>
        <p:txBody>
          <a:bodyPr wrap="square" rtlCol="0">
            <a:spAutoFit/>
          </a:bodyPr>
          <a:lstStyle/>
          <a:p>
            <a:pPr algn="ctr"/>
            <a:r>
              <a:rPr lang="en-US" b="1" dirty="0"/>
              <a:t>5</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2259584" y="4256111"/>
            <a:ext cx="1532133" cy="369332"/>
          </a:xfrm>
          <a:prstGeom prst="rect">
            <a:avLst/>
          </a:prstGeom>
          <a:noFill/>
        </p:spPr>
        <p:txBody>
          <a:bodyPr wrap="square" rtlCol="0">
            <a:spAutoFit/>
          </a:bodyPr>
          <a:lstStyle/>
          <a:p>
            <a:pPr algn="ctr"/>
            <a:r>
              <a:rPr lang="en-US" b="1" dirty="0">
                <a:solidFill>
                  <a:srgbClr val="FF0000"/>
                </a:solidFill>
              </a:rPr>
              <a:t>0-0=0</a:t>
            </a:r>
          </a:p>
        </p:txBody>
      </p:sp>
      <p:cxnSp>
        <p:nvCxnSpPr>
          <p:cNvPr id="41" name="Straight Connector 40">
            <a:extLst>
              <a:ext uri="{FF2B5EF4-FFF2-40B4-BE49-F238E27FC236}">
                <a16:creationId xmlns:a16="http://schemas.microsoft.com/office/drawing/2014/main" xmlns="" id="{F445EA2F-B724-6444-8A90-425353C6577D}"/>
              </a:ext>
            </a:extLst>
          </p:cNvPr>
          <p:cNvCxnSpPr>
            <a:cxnSpLocks/>
            <a:stCxn id="17" idx="5"/>
          </p:cNvCxnSpPr>
          <p:nvPr/>
        </p:nvCxnSpPr>
        <p:spPr>
          <a:xfrm>
            <a:off x="2548844" y="3329816"/>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241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r>
              <a:rPr lang="en-US" sz="2800" b="1" dirty="0" smtClean="0">
                <a:solidFill>
                  <a:srgbClr val="FF0000"/>
                </a:solidFill>
                <a:latin typeface="Bookman Old Style" pitchFamily="18" charset="0"/>
              </a:rPr>
              <a:t>Tree Terminology:</a:t>
            </a:r>
          </a:p>
          <a:p>
            <a:pPr>
              <a:buFont typeface="Wingdings" pitchFamily="2" charset="2"/>
              <a:buChar char="Ø"/>
            </a:pPr>
            <a:r>
              <a:rPr lang="en-US" sz="2800" dirty="0" smtClean="0">
                <a:latin typeface="Bookman Old Style" pitchFamily="18" charset="0"/>
              </a:rPr>
              <a:t>In a tree data structure we use following terminology…</a:t>
            </a:r>
          </a:p>
          <a:p>
            <a:pPr marL="457200" indent="-457200">
              <a:buAutoNum type="arabicPeriod"/>
            </a:pPr>
            <a:r>
              <a:rPr lang="en-US" sz="2800" b="1" dirty="0" smtClean="0">
                <a:solidFill>
                  <a:srgbClr val="FF0000"/>
                </a:solidFill>
                <a:latin typeface="Bookman Old Style" pitchFamily="18" charset="0"/>
              </a:rPr>
              <a:t>Root</a:t>
            </a:r>
          </a:p>
          <a:p>
            <a:pPr marL="0" indent="0">
              <a:buNone/>
            </a:pPr>
            <a:endParaRPr lang="en-US" sz="2400" dirty="0">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133600"/>
            <a:ext cx="6553200" cy="4190999"/>
          </a:xfrm>
          <a:prstGeom prst="rect">
            <a:avLst/>
          </a:prstGeom>
        </p:spPr>
      </p:pic>
    </p:spTree>
    <p:extLst>
      <p:ext uri="{BB962C8B-B14F-4D97-AF65-F5344CB8AC3E}">
        <p14:creationId xmlns:p14="http://schemas.microsoft.com/office/powerpoint/2010/main" val="39847389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910481" y="752405"/>
            <a:ext cx="970458" cy="369332"/>
          </a:xfrm>
          <a:prstGeom prst="rect">
            <a:avLst/>
          </a:prstGeom>
          <a:noFill/>
        </p:spPr>
        <p:txBody>
          <a:bodyPr wrap="none" rtlCol="0">
            <a:spAutoFit/>
          </a:bodyPr>
          <a:lstStyle/>
          <a:p>
            <a:pPr algn="ctr"/>
            <a:r>
              <a:rPr lang="en-US" b="1" dirty="0">
                <a:solidFill>
                  <a:srgbClr val="FF0000"/>
                </a:solidFill>
              </a:rPr>
              <a:t>	3-2=1</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2192156" y="5279469"/>
            <a:ext cx="2943225" cy="369332"/>
          </a:xfrm>
          <a:prstGeom prst="rect">
            <a:avLst/>
          </a:prstGeom>
          <a:noFill/>
        </p:spPr>
        <p:txBody>
          <a:bodyPr wrap="square" rtlCol="0">
            <a:spAutoFit/>
          </a:bodyPr>
          <a:lstStyle/>
          <a:p>
            <a:r>
              <a:rPr lang="en-US" b="1" dirty="0"/>
              <a:t>Tree is Imbalanced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15</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514003" y="1838199"/>
            <a:ext cx="918831" cy="369332"/>
          </a:xfrm>
          <a:prstGeom prst="rect">
            <a:avLst/>
          </a:prstGeom>
          <a:noFill/>
        </p:spPr>
        <p:txBody>
          <a:bodyPr wrap="square" rtlCol="0">
            <a:spAutoFit/>
          </a:bodyPr>
          <a:lstStyle/>
          <a:p>
            <a:pPr algn="ctr"/>
            <a:r>
              <a:rPr lang="en-US" b="1" dirty="0">
                <a:solidFill>
                  <a:srgbClr val="FF0000"/>
                </a:solidFill>
              </a:rPr>
              <a:t>0-2=-2</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120</a:t>
            </a:fld>
            <a:endParaRPr lang="en-US" b="1" dirty="0"/>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7</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1691495" y="1836117"/>
            <a:ext cx="1067456" cy="369332"/>
          </a:xfrm>
          <a:prstGeom prst="rect">
            <a:avLst/>
          </a:prstGeom>
          <a:noFill/>
        </p:spPr>
        <p:txBody>
          <a:bodyPr wrap="square" rtlCol="0">
            <a:spAutoFit/>
          </a:bodyPr>
          <a:lstStyle/>
          <a:p>
            <a:pPr algn="ctr"/>
            <a:r>
              <a:rPr lang="en-US" b="1" dirty="0">
                <a:solidFill>
                  <a:srgbClr val="FF0000"/>
                </a:solidFill>
              </a:rPr>
              <a:t>2-1=1</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990601" y="2690662"/>
            <a:ext cx="1248406" cy="369332"/>
          </a:xfrm>
          <a:prstGeom prst="rect">
            <a:avLst/>
          </a:prstGeom>
          <a:noFill/>
        </p:spPr>
        <p:txBody>
          <a:bodyPr wrap="square" rtlCol="0">
            <a:spAutoFit/>
          </a:bodyPr>
          <a:lstStyle/>
          <a:p>
            <a:pPr algn="ctr"/>
            <a:r>
              <a:rPr lang="en-US" b="1" dirty="0">
                <a:solidFill>
                  <a:srgbClr val="FF0000"/>
                </a:solidFill>
              </a:rPr>
              <a:t>1-1=0</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212829" y="3462064"/>
            <a:ext cx="1622571" cy="369332"/>
          </a:xfrm>
          <a:prstGeom prst="rect">
            <a:avLst/>
          </a:prstGeom>
          <a:noFill/>
        </p:spPr>
        <p:txBody>
          <a:bodyPr wrap="square" rtlCol="0">
            <a:spAutoFit/>
          </a:bodyPr>
          <a:lstStyle/>
          <a:p>
            <a:pPr algn="ctr"/>
            <a:r>
              <a:rPr lang="en-US" b="1" dirty="0">
                <a:solidFill>
                  <a:srgbClr val="FF0000"/>
                </a:solidFill>
              </a:rPr>
              <a:t>0-0=0</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18C45E9C-F32C-4D41-8B5D-413E8AE38602}"/>
              </a:ext>
            </a:extLst>
          </p:cNvPr>
          <p:cNvSpPr txBox="1"/>
          <p:nvPr/>
        </p:nvSpPr>
        <p:spPr>
          <a:xfrm>
            <a:off x="544960" y="721627"/>
            <a:ext cx="2293071" cy="400110"/>
          </a:xfrm>
          <a:prstGeom prst="rect">
            <a:avLst/>
          </a:prstGeom>
          <a:noFill/>
        </p:spPr>
        <p:txBody>
          <a:bodyPr wrap="square" rtlCol="0">
            <a:spAutoFit/>
          </a:bodyPr>
          <a:lstStyle/>
          <a:p>
            <a:r>
              <a:rPr lang="en-US" sz="2000" b="1" dirty="0">
                <a:solidFill>
                  <a:srgbClr val="FF0000"/>
                </a:solidFill>
              </a:rPr>
              <a:t>Step-9: </a:t>
            </a:r>
            <a:r>
              <a:rPr lang="en-US" sz="2000" b="1" dirty="0"/>
              <a:t>Insert 16</a:t>
            </a:r>
          </a:p>
        </p:txBody>
      </p: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7140429" y="2801450"/>
            <a:ext cx="1089171" cy="369332"/>
          </a:xfrm>
          <a:prstGeom prst="rect">
            <a:avLst/>
          </a:prstGeom>
          <a:noFill/>
        </p:spPr>
        <p:txBody>
          <a:bodyPr wrap="square" rtlCol="0">
            <a:spAutoFit/>
          </a:bodyPr>
          <a:lstStyle/>
          <a:p>
            <a:pPr algn="ctr"/>
            <a:r>
              <a:rPr lang="en-US" b="1" dirty="0">
                <a:solidFill>
                  <a:srgbClr val="FF0000"/>
                </a:solidFill>
              </a:rPr>
              <a:t>1-0=1</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TextBox 34">
            <a:extLst>
              <a:ext uri="{FF2B5EF4-FFF2-40B4-BE49-F238E27FC236}">
                <a16:creationId xmlns:a16="http://schemas.microsoft.com/office/drawing/2014/main" xmlns="" id="{BF98CA6F-5140-BD4B-AFB7-D525C9D8DE49}"/>
              </a:ext>
            </a:extLst>
          </p:cNvPr>
          <p:cNvSpPr txBox="1"/>
          <p:nvPr/>
        </p:nvSpPr>
        <p:spPr>
          <a:xfrm>
            <a:off x="1573460" y="3523508"/>
            <a:ext cx="533400" cy="369332"/>
          </a:xfrm>
          <a:prstGeom prst="rect">
            <a:avLst/>
          </a:prstGeom>
          <a:noFill/>
        </p:spPr>
        <p:txBody>
          <a:bodyPr wrap="square" rtlCol="0">
            <a:spAutoFit/>
          </a:bodyPr>
          <a:lstStyle/>
          <a:p>
            <a:pPr algn="ctr"/>
            <a:r>
              <a:rPr lang="en-US" b="1" dirty="0"/>
              <a:t>3</a:t>
            </a:r>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762000" y="3998029"/>
            <a:ext cx="1307701"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2462109" y="346695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2462109" y="3642286"/>
            <a:ext cx="533400" cy="369332"/>
          </a:xfrm>
          <a:prstGeom prst="rect">
            <a:avLst/>
          </a:prstGeom>
          <a:noFill/>
        </p:spPr>
        <p:txBody>
          <a:bodyPr wrap="square" rtlCol="0">
            <a:spAutoFit/>
          </a:bodyPr>
          <a:lstStyle/>
          <a:p>
            <a:pPr algn="ctr"/>
            <a:r>
              <a:rPr lang="en-US" b="1" dirty="0"/>
              <a:t>5</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2265906" y="4191000"/>
            <a:ext cx="1296445" cy="369332"/>
          </a:xfrm>
          <a:prstGeom prst="rect">
            <a:avLst/>
          </a:prstGeom>
          <a:noFill/>
        </p:spPr>
        <p:txBody>
          <a:bodyPr wrap="square" rtlCol="0">
            <a:spAutoFit/>
          </a:bodyPr>
          <a:lstStyle/>
          <a:p>
            <a:pPr algn="ctr"/>
            <a:r>
              <a:rPr lang="en-US" b="1" dirty="0">
                <a:solidFill>
                  <a:srgbClr val="FF0000"/>
                </a:solidFill>
              </a:rPr>
              <a:t>0-0=0</a:t>
            </a:r>
          </a:p>
        </p:txBody>
      </p:sp>
      <p:cxnSp>
        <p:nvCxnSpPr>
          <p:cNvPr id="41" name="Straight Connector 40">
            <a:extLst>
              <a:ext uri="{FF2B5EF4-FFF2-40B4-BE49-F238E27FC236}">
                <a16:creationId xmlns:a16="http://schemas.microsoft.com/office/drawing/2014/main" xmlns="" id="{F445EA2F-B724-6444-8A90-425353C6577D}"/>
              </a:ext>
            </a:extLst>
          </p:cNvPr>
          <p:cNvCxnSpPr>
            <a:cxnSpLocks/>
            <a:stCxn id="17" idx="5"/>
          </p:cNvCxnSpPr>
          <p:nvPr/>
        </p:nvCxnSpPr>
        <p:spPr>
          <a:xfrm>
            <a:off x="2548844" y="3329816"/>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6108732" y="346115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6108732" y="3636486"/>
            <a:ext cx="533400" cy="369332"/>
          </a:xfrm>
          <a:prstGeom prst="rect">
            <a:avLst/>
          </a:prstGeom>
          <a:noFill/>
        </p:spPr>
        <p:txBody>
          <a:bodyPr wrap="square" rtlCol="0">
            <a:spAutoFit/>
          </a:bodyPr>
          <a:lstStyle/>
          <a:p>
            <a:pPr algn="ctr"/>
            <a:r>
              <a:rPr lang="en-US" b="1" dirty="0"/>
              <a:t>16</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30" idx="3"/>
          </p:cNvCxnSpPr>
          <p:nvPr/>
        </p:nvCxnSpPr>
        <p:spPr>
          <a:xfrm flipH="1">
            <a:off x="6523913" y="3285820"/>
            <a:ext cx="130980" cy="2280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4880939" y="4264299"/>
            <a:ext cx="1694873" cy="369332"/>
          </a:xfrm>
          <a:prstGeom prst="rect">
            <a:avLst/>
          </a:prstGeom>
          <a:noFill/>
        </p:spPr>
        <p:txBody>
          <a:bodyPr wrap="square" rtlCol="0">
            <a:spAutoFit/>
          </a:bodyPr>
          <a:lstStyle/>
          <a:p>
            <a:pPr algn="ctr"/>
            <a:r>
              <a:rPr lang="en-US" b="1" dirty="0">
                <a:solidFill>
                  <a:srgbClr val="FF0000"/>
                </a:solidFill>
              </a:rPr>
              <a:t>0-0=0</a:t>
            </a:r>
          </a:p>
        </p:txBody>
      </p:sp>
      <p:sp>
        <p:nvSpPr>
          <p:cNvPr id="46" name="TextBox 45">
            <a:extLst>
              <a:ext uri="{FF2B5EF4-FFF2-40B4-BE49-F238E27FC236}">
                <a16:creationId xmlns:a16="http://schemas.microsoft.com/office/drawing/2014/main" xmlns="" id="{17AAC962-EB0F-BB44-9BB3-560AE66616D4}"/>
              </a:ext>
            </a:extLst>
          </p:cNvPr>
          <p:cNvSpPr txBox="1"/>
          <p:nvPr/>
        </p:nvSpPr>
        <p:spPr>
          <a:xfrm>
            <a:off x="5399445" y="4742789"/>
            <a:ext cx="3274973" cy="1200329"/>
          </a:xfrm>
          <a:prstGeom prst="rect">
            <a:avLst/>
          </a:prstGeom>
          <a:noFill/>
        </p:spPr>
        <p:txBody>
          <a:bodyPr wrap="square" rtlCol="0">
            <a:spAutoFit/>
          </a:bodyPr>
          <a:lstStyle/>
          <a:p>
            <a:r>
              <a:rPr lang="en-US" b="1" dirty="0"/>
              <a:t>Tree is imbalance </a:t>
            </a:r>
            <a:r>
              <a:rPr lang="en-US" b="1" dirty="0" err="1"/>
              <a:t>i.e</a:t>
            </a:r>
            <a:r>
              <a:rPr lang="en-US" b="1" dirty="0"/>
              <a:t> in node 15,18,16. (Right of Left)</a:t>
            </a:r>
          </a:p>
          <a:p>
            <a:pPr marL="342900" indent="-342900">
              <a:buAutoNum type="alphaLcPeriod"/>
            </a:pPr>
            <a:r>
              <a:rPr lang="en-US" b="1" dirty="0" smtClean="0">
                <a:solidFill>
                  <a:srgbClr val="00B050"/>
                </a:solidFill>
              </a:rPr>
              <a:t>Rotate Right </a:t>
            </a:r>
          </a:p>
          <a:p>
            <a:pPr marL="342900" indent="-342900">
              <a:buAutoNum type="alphaLcPeriod"/>
            </a:pPr>
            <a:r>
              <a:rPr lang="en-US" b="1" dirty="0" smtClean="0">
                <a:solidFill>
                  <a:srgbClr val="00B050"/>
                </a:solidFill>
              </a:rPr>
              <a:t>Rotate Left </a:t>
            </a:r>
            <a:endParaRPr lang="en-US" b="1" dirty="0">
              <a:solidFill>
                <a:srgbClr val="00B050"/>
              </a:solidFill>
            </a:endParaRPr>
          </a:p>
        </p:txBody>
      </p:sp>
      <p:sp>
        <p:nvSpPr>
          <p:cNvPr id="47" name="Freeform 46">
            <a:extLst>
              <a:ext uri="{FF2B5EF4-FFF2-40B4-BE49-F238E27FC236}">
                <a16:creationId xmlns:a16="http://schemas.microsoft.com/office/drawing/2014/main" xmlns="" id="{61807458-3DE6-F449-9A44-03EEFC45FEC7}"/>
              </a:ext>
            </a:extLst>
          </p:cNvPr>
          <p:cNvSpPr/>
          <p:nvPr/>
        </p:nvSpPr>
        <p:spPr>
          <a:xfrm>
            <a:off x="5848503" y="1836117"/>
            <a:ext cx="1349655" cy="2468839"/>
          </a:xfrm>
          <a:custGeom>
            <a:avLst/>
            <a:gdLst>
              <a:gd name="connsiteX0" fmla="*/ 1060704 w 1799539"/>
              <a:gd name="connsiteY0" fmla="*/ 1719072 h 2468839"/>
              <a:gd name="connsiteX1" fmla="*/ 1075335 w 1799539"/>
              <a:gd name="connsiteY1" fmla="*/ 1770279 h 2468839"/>
              <a:gd name="connsiteX2" fmla="*/ 1104595 w 1799539"/>
              <a:gd name="connsiteY2" fmla="*/ 1806855 h 2468839"/>
              <a:gd name="connsiteX3" fmla="*/ 1126541 w 1799539"/>
              <a:gd name="connsiteY3" fmla="*/ 1843431 h 2468839"/>
              <a:gd name="connsiteX4" fmla="*/ 1148487 w 1799539"/>
              <a:gd name="connsiteY4" fmla="*/ 1880007 h 2468839"/>
              <a:gd name="connsiteX5" fmla="*/ 1163117 w 1799539"/>
              <a:gd name="connsiteY5" fmla="*/ 1923898 h 2468839"/>
              <a:gd name="connsiteX6" fmla="*/ 1170432 w 1799539"/>
              <a:gd name="connsiteY6" fmla="*/ 1945843 h 2468839"/>
              <a:gd name="connsiteX7" fmla="*/ 1163117 w 1799539"/>
              <a:gd name="connsiteY7" fmla="*/ 2092147 h 2468839"/>
              <a:gd name="connsiteX8" fmla="*/ 1141171 w 1799539"/>
              <a:gd name="connsiteY8" fmla="*/ 2165299 h 2468839"/>
              <a:gd name="connsiteX9" fmla="*/ 1126541 w 1799539"/>
              <a:gd name="connsiteY9" fmla="*/ 2179930 h 2468839"/>
              <a:gd name="connsiteX10" fmla="*/ 1104595 w 1799539"/>
              <a:gd name="connsiteY10" fmla="*/ 2216506 h 2468839"/>
              <a:gd name="connsiteX11" fmla="*/ 1097280 w 1799539"/>
              <a:gd name="connsiteY11" fmla="*/ 2238451 h 2468839"/>
              <a:gd name="connsiteX12" fmla="*/ 1082650 w 1799539"/>
              <a:gd name="connsiteY12" fmla="*/ 2253082 h 2468839"/>
              <a:gd name="connsiteX13" fmla="*/ 1053389 w 1799539"/>
              <a:gd name="connsiteY13" fmla="*/ 2296973 h 2468839"/>
              <a:gd name="connsiteX14" fmla="*/ 1038759 w 1799539"/>
              <a:gd name="connsiteY14" fmla="*/ 2318919 h 2468839"/>
              <a:gd name="connsiteX15" fmla="*/ 994867 w 1799539"/>
              <a:gd name="connsiteY15" fmla="*/ 2340864 h 2468839"/>
              <a:gd name="connsiteX16" fmla="*/ 980237 w 1799539"/>
              <a:gd name="connsiteY16" fmla="*/ 2355495 h 2468839"/>
              <a:gd name="connsiteX17" fmla="*/ 936346 w 1799539"/>
              <a:gd name="connsiteY17" fmla="*/ 2384755 h 2468839"/>
              <a:gd name="connsiteX18" fmla="*/ 899770 w 1799539"/>
              <a:gd name="connsiteY18" fmla="*/ 2414016 h 2468839"/>
              <a:gd name="connsiteX19" fmla="*/ 877824 w 1799539"/>
              <a:gd name="connsiteY19" fmla="*/ 2421331 h 2468839"/>
              <a:gd name="connsiteX20" fmla="*/ 863194 w 1799539"/>
              <a:gd name="connsiteY20" fmla="*/ 2435962 h 2468839"/>
              <a:gd name="connsiteX21" fmla="*/ 819303 w 1799539"/>
              <a:gd name="connsiteY21" fmla="*/ 2450592 h 2468839"/>
              <a:gd name="connsiteX22" fmla="*/ 804672 w 1799539"/>
              <a:gd name="connsiteY22" fmla="*/ 2465223 h 2468839"/>
              <a:gd name="connsiteX23" fmla="*/ 512064 w 1799539"/>
              <a:gd name="connsiteY23" fmla="*/ 2450592 h 2468839"/>
              <a:gd name="connsiteX24" fmla="*/ 468173 w 1799539"/>
              <a:gd name="connsiteY24" fmla="*/ 2421331 h 2468839"/>
              <a:gd name="connsiteX25" fmla="*/ 446227 w 1799539"/>
              <a:gd name="connsiteY25" fmla="*/ 2406701 h 2468839"/>
              <a:gd name="connsiteX26" fmla="*/ 416967 w 1799539"/>
              <a:gd name="connsiteY26" fmla="*/ 2392071 h 2468839"/>
              <a:gd name="connsiteX27" fmla="*/ 373075 w 1799539"/>
              <a:gd name="connsiteY27" fmla="*/ 2370125 h 2468839"/>
              <a:gd name="connsiteX28" fmla="*/ 336499 w 1799539"/>
              <a:gd name="connsiteY28" fmla="*/ 2340864 h 2468839"/>
              <a:gd name="connsiteX29" fmla="*/ 299923 w 1799539"/>
              <a:gd name="connsiteY29" fmla="*/ 2311603 h 2468839"/>
              <a:gd name="connsiteX30" fmla="*/ 292608 w 1799539"/>
              <a:gd name="connsiteY30" fmla="*/ 2289658 h 2468839"/>
              <a:gd name="connsiteX31" fmla="*/ 277978 w 1799539"/>
              <a:gd name="connsiteY31" fmla="*/ 2275027 h 2468839"/>
              <a:gd name="connsiteX32" fmla="*/ 256032 w 1799539"/>
              <a:gd name="connsiteY32" fmla="*/ 2201875 h 2468839"/>
              <a:gd name="connsiteX33" fmla="*/ 241402 w 1799539"/>
              <a:gd name="connsiteY33" fmla="*/ 2157984 h 2468839"/>
              <a:gd name="connsiteX34" fmla="*/ 226771 w 1799539"/>
              <a:gd name="connsiteY34" fmla="*/ 2114093 h 2468839"/>
              <a:gd name="connsiteX35" fmla="*/ 219456 w 1799539"/>
              <a:gd name="connsiteY35" fmla="*/ 2092147 h 2468839"/>
              <a:gd name="connsiteX36" fmla="*/ 204826 w 1799539"/>
              <a:gd name="connsiteY36" fmla="*/ 2026311 h 2468839"/>
              <a:gd name="connsiteX37" fmla="*/ 212141 w 1799539"/>
              <a:gd name="connsiteY37" fmla="*/ 1887322 h 2468839"/>
              <a:gd name="connsiteX38" fmla="*/ 226771 w 1799539"/>
              <a:gd name="connsiteY38" fmla="*/ 1843431 h 2468839"/>
              <a:gd name="connsiteX39" fmla="*/ 241402 w 1799539"/>
              <a:gd name="connsiteY39" fmla="*/ 1828800 h 2468839"/>
              <a:gd name="connsiteX40" fmla="*/ 248717 w 1799539"/>
              <a:gd name="connsiteY40" fmla="*/ 1806855 h 2468839"/>
              <a:gd name="connsiteX41" fmla="*/ 277978 w 1799539"/>
              <a:gd name="connsiteY41" fmla="*/ 1770279 h 2468839"/>
              <a:gd name="connsiteX42" fmla="*/ 285293 w 1799539"/>
              <a:gd name="connsiteY42" fmla="*/ 1748333 h 2468839"/>
              <a:gd name="connsiteX43" fmla="*/ 314554 w 1799539"/>
              <a:gd name="connsiteY43" fmla="*/ 1711757 h 2468839"/>
              <a:gd name="connsiteX44" fmla="*/ 336499 w 1799539"/>
              <a:gd name="connsiteY44" fmla="*/ 1697127 h 2468839"/>
              <a:gd name="connsiteX45" fmla="*/ 351130 w 1799539"/>
              <a:gd name="connsiteY45" fmla="*/ 1682496 h 2468839"/>
              <a:gd name="connsiteX46" fmla="*/ 373075 w 1799539"/>
              <a:gd name="connsiteY46" fmla="*/ 1667866 h 2468839"/>
              <a:gd name="connsiteX47" fmla="*/ 387706 w 1799539"/>
              <a:gd name="connsiteY47" fmla="*/ 1653235 h 2468839"/>
              <a:gd name="connsiteX48" fmla="*/ 409651 w 1799539"/>
              <a:gd name="connsiteY48" fmla="*/ 1638605 h 2468839"/>
              <a:gd name="connsiteX49" fmla="*/ 453543 w 1799539"/>
              <a:gd name="connsiteY49" fmla="*/ 1623975 h 2468839"/>
              <a:gd name="connsiteX50" fmla="*/ 490119 w 1799539"/>
              <a:gd name="connsiteY50" fmla="*/ 1602029 h 2468839"/>
              <a:gd name="connsiteX51" fmla="*/ 512064 w 1799539"/>
              <a:gd name="connsiteY51" fmla="*/ 1587399 h 2468839"/>
              <a:gd name="connsiteX52" fmla="*/ 555955 w 1799539"/>
              <a:gd name="connsiteY52" fmla="*/ 1565453 h 2468839"/>
              <a:gd name="connsiteX53" fmla="*/ 731520 w 1799539"/>
              <a:gd name="connsiteY53" fmla="*/ 1572768 h 2468839"/>
              <a:gd name="connsiteX54" fmla="*/ 768096 w 1799539"/>
              <a:gd name="connsiteY54" fmla="*/ 1580083 h 2468839"/>
              <a:gd name="connsiteX55" fmla="*/ 833933 w 1799539"/>
              <a:gd name="connsiteY55" fmla="*/ 1594714 h 2468839"/>
              <a:gd name="connsiteX56" fmla="*/ 870509 w 1799539"/>
              <a:gd name="connsiteY56" fmla="*/ 1587399 h 2468839"/>
              <a:gd name="connsiteX57" fmla="*/ 899770 w 1799539"/>
              <a:gd name="connsiteY57" fmla="*/ 1558138 h 2468839"/>
              <a:gd name="connsiteX58" fmla="*/ 914400 w 1799539"/>
              <a:gd name="connsiteY58" fmla="*/ 1514247 h 2468839"/>
              <a:gd name="connsiteX59" fmla="*/ 943661 w 1799539"/>
              <a:gd name="connsiteY59" fmla="*/ 1477671 h 2468839"/>
              <a:gd name="connsiteX60" fmla="*/ 929031 w 1799539"/>
              <a:gd name="connsiteY60" fmla="*/ 1433779 h 2468839"/>
              <a:gd name="connsiteX61" fmla="*/ 899770 w 1799539"/>
              <a:gd name="connsiteY61" fmla="*/ 1397203 h 2468839"/>
              <a:gd name="connsiteX62" fmla="*/ 877824 w 1799539"/>
              <a:gd name="connsiteY62" fmla="*/ 1360627 h 2468839"/>
              <a:gd name="connsiteX63" fmla="*/ 863194 w 1799539"/>
              <a:gd name="connsiteY63" fmla="*/ 1309421 h 2468839"/>
              <a:gd name="connsiteX64" fmla="*/ 848563 w 1799539"/>
              <a:gd name="connsiteY64" fmla="*/ 1250899 h 2468839"/>
              <a:gd name="connsiteX65" fmla="*/ 863194 w 1799539"/>
              <a:gd name="connsiteY65" fmla="*/ 1126541 h 2468839"/>
              <a:gd name="connsiteX66" fmla="*/ 877824 w 1799539"/>
              <a:gd name="connsiteY66" fmla="*/ 1082650 h 2468839"/>
              <a:gd name="connsiteX67" fmla="*/ 892455 w 1799539"/>
              <a:gd name="connsiteY67" fmla="*/ 1068019 h 2468839"/>
              <a:gd name="connsiteX68" fmla="*/ 921715 w 1799539"/>
              <a:gd name="connsiteY68" fmla="*/ 1031443 h 2468839"/>
              <a:gd name="connsiteX69" fmla="*/ 943661 w 1799539"/>
              <a:gd name="connsiteY69" fmla="*/ 1024128 h 2468839"/>
              <a:gd name="connsiteX70" fmla="*/ 921715 w 1799539"/>
              <a:gd name="connsiteY70" fmla="*/ 987552 h 2468839"/>
              <a:gd name="connsiteX71" fmla="*/ 907085 w 1799539"/>
              <a:gd name="connsiteY71" fmla="*/ 965607 h 2468839"/>
              <a:gd name="connsiteX72" fmla="*/ 877824 w 1799539"/>
              <a:gd name="connsiteY72" fmla="*/ 936346 h 2468839"/>
              <a:gd name="connsiteX73" fmla="*/ 848563 w 1799539"/>
              <a:gd name="connsiteY73" fmla="*/ 870509 h 2468839"/>
              <a:gd name="connsiteX74" fmla="*/ 819303 w 1799539"/>
              <a:gd name="connsiteY74" fmla="*/ 833933 h 2468839"/>
              <a:gd name="connsiteX75" fmla="*/ 790042 w 1799539"/>
              <a:gd name="connsiteY75" fmla="*/ 804672 h 2468839"/>
              <a:gd name="connsiteX76" fmla="*/ 746151 w 1799539"/>
              <a:gd name="connsiteY76" fmla="*/ 790042 h 2468839"/>
              <a:gd name="connsiteX77" fmla="*/ 702259 w 1799539"/>
              <a:gd name="connsiteY77" fmla="*/ 811987 h 2468839"/>
              <a:gd name="connsiteX78" fmla="*/ 658368 w 1799539"/>
              <a:gd name="connsiteY78" fmla="*/ 826618 h 2468839"/>
              <a:gd name="connsiteX79" fmla="*/ 490119 w 1799539"/>
              <a:gd name="connsiteY79" fmla="*/ 841248 h 2468839"/>
              <a:gd name="connsiteX80" fmla="*/ 453543 w 1799539"/>
              <a:gd name="connsiteY80" fmla="*/ 848563 h 2468839"/>
              <a:gd name="connsiteX81" fmla="*/ 424282 w 1799539"/>
              <a:gd name="connsiteY81" fmla="*/ 855879 h 2468839"/>
              <a:gd name="connsiteX82" fmla="*/ 314554 w 1799539"/>
              <a:gd name="connsiteY82" fmla="*/ 848563 h 2468839"/>
              <a:gd name="connsiteX83" fmla="*/ 248717 w 1799539"/>
              <a:gd name="connsiteY83" fmla="*/ 826618 h 2468839"/>
              <a:gd name="connsiteX84" fmla="*/ 226771 w 1799539"/>
              <a:gd name="connsiteY84" fmla="*/ 819303 h 2468839"/>
              <a:gd name="connsiteX85" fmla="*/ 197511 w 1799539"/>
              <a:gd name="connsiteY85" fmla="*/ 811987 h 2468839"/>
              <a:gd name="connsiteX86" fmla="*/ 153619 w 1799539"/>
              <a:gd name="connsiteY86" fmla="*/ 797357 h 2468839"/>
              <a:gd name="connsiteX87" fmla="*/ 131674 w 1799539"/>
              <a:gd name="connsiteY87" fmla="*/ 790042 h 2468839"/>
              <a:gd name="connsiteX88" fmla="*/ 117043 w 1799539"/>
              <a:gd name="connsiteY88" fmla="*/ 768096 h 2468839"/>
              <a:gd name="connsiteX89" fmla="*/ 109728 w 1799539"/>
              <a:gd name="connsiteY89" fmla="*/ 746151 h 2468839"/>
              <a:gd name="connsiteX90" fmla="*/ 51207 w 1799539"/>
              <a:gd name="connsiteY90" fmla="*/ 672999 h 2468839"/>
              <a:gd name="connsiteX91" fmla="*/ 29261 w 1799539"/>
              <a:gd name="connsiteY91" fmla="*/ 607162 h 2468839"/>
              <a:gd name="connsiteX92" fmla="*/ 21946 w 1799539"/>
              <a:gd name="connsiteY92" fmla="*/ 585216 h 2468839"/>
              <a:gd name="connsiteX93" fmla="*/ 14631 w 1799539"/>
              <a:gd name="connsiteY93" fmla="*/ 555955 h 2468839"/>
              <a:gd name="connsiteX94" fmla="*/ 7315 w 1799539"/>
              <a:gd name="connsiteY94" fmla="*/ 490119 h 2468839"/>
              <a:gd name="connsiteX95" fmla="*/ 0 w 1799539"/>
              <a:gd name="connsiteY95" fmla="*/ 468173 h 2468839"/>
              <a:gd name="connsiteX96" fmla="*/ 14631 w 1799539"/>
              <a:gd name="connsiteY96" fmla="*/ 380391 h 2468839"/>
              <a:gd name="connsiteX97" fmla="*/ 29261 w 1799539"/>
              <a:gd name="connsiteY97" fmla="*/ 365760 h 2468839"/>
              <a:gd name="connsiteX98" fmla="*/ 36576 w 1799539"/>
              <a:gd name="connsiteY98" fmla="*/ 343815 h 2468839"/>
              <a:gd name="connsiteX99" fmla="*/ 51207 w 1799539"/>
              <a:gd name="connsiteY99" fmla="*/ 329184 h 2468839"/>
              <a:gd name="connsiteX100" fmla="*/ 73152 w 1799539"/>
              <a:gd name="connsiteY100" fmla="*/ 256032 h 2468839"/>
              <a:gd name="connsiteX101" fmla="*/ 87783 w 1799539"/>
              <a:gd name="connsiteY101" fmla="*/ 212141 h 2468839"/>
              <a:gd name="connsiteX102" fmla="*/ 124359 w 1799539"/>
              <a:gd name="connsiteY102" fmla="*/ 182880 h 2468839"/>
              <a:gd name="connsiteX103" fmla="*/ 138989 w 1799539"/>
              <a:gd name="connsiteY103" fmla="*/ 160935 h 2468839"/>
              <a:gd name="connsiteX104" fmla="*/ 168250 w 1799539"/>
              <a:gd name="connsiteY104" fmla="*/ 131674 h 2468839"/>
              <a:gd name="connsiteX105" fmla="*/ 182880 w 1799539"/>
              <a:gd name="connsiteY105" fmla="*/ 117043 h 2468839"/>
              <a:gd name="connsiteX106" fmla="*/ 197511 w 1799539"/>
              <a:gd name="connsiteY106" fmla="*/ 102413 h 2468839"/>
              <a:gd name="connsiteX107" fmla="*/ 212141 w 1799539"/>
              <a:gd name="connsiteY107" fmla="*/ 80467 h 2468839"/>
              <a:gd name="connsiteX108" fmla="*/ 256032 w 1799539"/>
              <a:gd name="connsiteY108" fmla="*/ 51207 h 2468839"/>
              <a:gd name="connsiteX109" fmla="*/ 321869 w 1799539"/>
              <a:gd name="connsiteY109" fmla="*/ 29261 h 2468839"/>
              <a:gd name="connsiteX110" fmla="*/ 343815 w 1799539"/>
              <a:gd name="connsiteY110" fmla="*/ 21946 h 2468839"/>
              <a:gd name="connsiteX111" fmla="*/ 365760 w 1799539"/>
              <a:gd name="connsiteY111" fmla="*/ 14631 h 2468839"/>
              <a:gd name="connsiteX112" fmla="*/ 446227 w 1799539"/>
              <a:gd name="connsiteY112" fmla="*/ 0 h 2468839"/>
              <a:gd name="connsiteX113" fmla="*/ 599847 w 1799539"/>
              <a:gd name="connsiteY113" fmla="*/ 7315 h 2468839"/>
              <a:gd name="connsiteX114" fmla="*/ 643738 w 1799539"/>
              <a:gd name="connsiteY114" fmla="*/ 21946 h 2468839"/>
              <a:gd name="connsiteX115" fmla="*/ 665683 w 1799539"/>
              <a:gd name="connsiteY115" fmla="*/ 36576 h 2468839"/>
              <a:gd name="connsiteX116" fmla="*/ 680314 w 1799539"/>
              <a:gd name="connsiteY116" fmla="*/ 51207 h 2468839"/>
              <a:gd name="connsiteX117" fmla="*/ 746151 w 1799539"/>
              <a:gd name="connsiteY117" fmla="*/ 80467 h 2468839"/>
              <a:gd name="connsiteX118" fmla="*/ 782727 w 1799539"/>
              <a:gd name="connsiteY118" fmla="*/ 117043 h 2468839"/>
              <a:gd name="connsiteX119" fmla="*/ 797357 w 1799539"/>
              <a:gd name="connsiteY119" fmla="*/ 131674 h 2468839"/>
              <a:gd name="connsiteX120" fmla="*/ 811987 w 1799539"/>
              <a:gd name="connsiteY120" fmla="*/ 153619 h 2468839"/>
              <a:gd name="connsiteX121" fmla="*/ 848563 w 1799539"/>
              <a:gd name="connsiteY121" fmla="*/ 182880 h 2468839"/>
              <a:gd name="connsiteX122" fmla="*/ 877824 w 1799539"/>
              <a:gd name="connsiteY122" fmla="*/ 219456 h 2468839"/>
              <a:gd name="connsiteX123" fmla="*/ 907085 w 1799539"/>
              <a:gd name="connsiteY123" fmla="*/ 321869 h 2468839"/>
              <a:gd name="connsiteX124" fmla="*/ 914400 w 1799539"/>
              <a:gd name="connsiteY124" fmla="*/ 351130 h 2468839"/>
              <a:gd name="connsiteX125" fmla="*/ 907085 w 1799539"/>
              <a:gd name="connsiteY125" fmla="*/ 482803 h 2468839"/>
              <a:gd name="connsiteX126" fmla="*/ 885139 w 1799539"/>
              <a:gd name="connsiteY126" fmla="*/ 548640 h 2468839"/>
              <a:gd name="connsiteX127" fmla="*/ 877824 w 1799539"/>
              <a:gd name="connsiteY127" fmla="*/ 570586 h 2468839"/>
              <a:gd name="connsiteX128" fmla="*/ 907085 w 1799539"/>
              <a:gd name="connsiteY128" fmla="*/ 636423 h 2468839"/>
              <a:gd name="connsiteX129" fmla="*/ 929031 w 1799539"/>
              <a:gd name="connsiteY129" fmla="*/ 658368 h 2468839"/>
              <a:gd name="connsiteX130" fmla="*/ 936346 w 1799539"/>
              <a:gd name="connsiteY130" fmla="*/ 680314 h 2468839"/>
              <a:gd name="connsiteX131" fmla="*/ 958291 w 1799539"/>
              <a:gd name="connsiteY131" fmla="*/ 694944 h 2468839"/>
              <a:gd name="connsiteX132" fmla="*/ 972922 w 1799539"/>
              <a:gd name="connsiteY132" fmla="*/ 709575 h 2468839"/>
              <a:gd name="connsiteX133" fmla="*/ 980237 w 1799539"/>
              <a:gd name="connsiteY133" fmla="*/ 731520 h 2468839"/>
              <a:gd name="connsiteX134" fmla="*/ 1009498 w 1799539"/>
              <a:gd name="connsiteY134" fmla="*/ 760781 h 2468839"/>
              <a:gd name="connsiteX135" fmla="*/ 1038759 w 1799539"/>
              <a:gd name="connsiteY135" fmla="*/ 804672 h 2468839"/>
              <a:gd name="connsiteX136" fmla="*/ 1068019 w 1799539"/>
              <a:gd name="connsiteY136" fmla="*/ 848563 h 2468839"/>
              <a:gd name="connsiteX137" fmla="*/ 1089965 w 1799539"/>
              <a:gd name="connsiteY137" fmla="*/ 841248 h 2468839"/>
              <a:gd name="connsiteX138" fmla="*/ 1133856 w 1799539"/>
              <a:gd name="connsiteY138" fmla="*/ 819303 h 2468839"/>
              <a:gd name="connsiteX139" fmla="*/ 1214323 w 1799539"/>
              <a:gd name="connsiteY139" fmla="*/ 811987 h 2468839"/>
              <a:gd name="connsiteX140" fmla="*/ 1272845 w 1799539"/>
              <a:gd name="connsiteY140" fmla="*/ 804672 h 2468839"/>
              <a:gd name="connsiteX141" fmla="*/ 1331367 w 1799539"/>
              <a:gd name="connsiteY141" fmla="*/ 790042 h 2468839"/>
              <a:gd name="connsiteX142" fmla="*/ 1463040 w 1799539"/>
              <a:gd name="connsiteY142" fmla="*/ 797357 h 2468839"/>
              <a:gd name="connsiteX143" fmla="*/ 1499616 w 1799539"/>
              <a:gd name="connsiteY143" fmla="*/ 819303 h 2468839"/>
              <a:gd name="connsiteX144" fmla="*/ 1543507 w 1799539"/>
              <a:gd name="connsiteY144" fmla="*/ 833933 h 2468839"/>
              <a:gd name="connsiteX145" fmla="*/ 1587399 w 1799539"/>
              <a:gd name="connsiteY145" fmla="*/ 855879 h 2468839"/>
              <a:gd name="connsiteX146" fmla="*/ 1623975 w 1799539"/>
              <a:gd name="connsiteY146" fmla="*/ 892455 h 2468839"/>
              <a:gd name="connsiteX147" fmla="*/ 1645920 w 1799539"/>
              <a:gd name="connsiteY147" fmla="*/ 907085 h 2468839"/>
              <a:gd name="connsiteX148" fmla="*/ 1675181 w 1799539"/>
              <a:gd name="connsiteY148" fmla="*/ 936346 h 2468839"/>
              <a:gd name="connsiteX149" fmla="*/ 1711757 w 1799539"/>
              <a:gd name="connsiteY149" fmla="*/ 965607 h 2468839"/>
              <a:gd name="connsiteX150" fmla="*/ 1719072 w 1799539"/>
              <a:gd name="connsiteY150" fmla="*/ 987552 h 2468839"/>
              <a:gd name="connsiteX151" fmla="*/ 1733703 w 1799539"/>
              <a:gd name="connsiteY151" fmla="*/ 1009498 h 2468839"/>
              <a:gd name="connsiteX152" fmla="*/ 1748333 w 1799539"/>
              <a:gd name="connsiteY152" fmla="*/ 1053389 h 2468839"/>
              <a:gd name="connsiteX153" fmla="*/ 1755648 w 1799539"/>
              <a:gd name="connsiteY153" fmla="*/ 1075335 h 2468839"/>
              <a:gd name="connsiteX154" fmla="*/ 1770279 w 1799539"/>
              <a:gd name="connsiteY154" fmla="*/ 1089965 h 2468839"/>
              <a:gd name="connsiteX155" fmla="*/ 1784909 w 1799539"/>
              <a:gd name="connsiteY155" fmla="*/ 1155802 h 2468839"/>
              <a:gd name="connsiteX156" fmla="*/ 1799539 w 1799539"/>
              <a:gd name="connsiteY156" fmla="*/ 1199693 h 2468839"/>
              <a:gd name="connsiteX157" fmla="*/ 1784909 w 1799539"/>
              <a:gd name="connsiteY157" fmla="*/ 1294791 h 2468839"/>
              <a:gd name="connsiteX158" fmla="*/ 1770279 w 1799539"/>
              <a:gd name="connsiteY158" fmla="*/ 1316736 h 2468839"/>
              <a:gd name="connsiteX159" fmla="*/ 1755648 w 1799539"/>
              <a:gd name="connsiteY159" fmla="*/ 1331367 h 2468839"/>
              <a:gd name="connsiteX160" fmla="*/ 1733703 w 1799539"/>
              <a:gd name="connsiteY160" fmla="*/ 1375258 h 2468839"/>
              <a:gd name="connsiteX161" fmla="*/ 1711757 w 1799539"/>
              <a:gd name="connsiteY161" fmla="*/ 1411834 h 2468839"/>
              <a:gd name="connsiteX162" fmla="*/ 1704442 w 1799539"/>
              <a:gd name="connsiteY162" fmla="*/ 1433779 h 2468839"/>
              <a:gd name="connsiteX163" fmla="*/ 1623975 w 1799539"/>
              <a:gd name="connsiteY163" fmla="*/ 1499616 h 2468839"/>
              <a:gd name="connsiteX164" fmla="*/ 1580083 w 1799539"/>
              <a:gd name="connsiteY164" fmla="*/ 1514247 h 2468839"/>
              <a:gd name="connsiteX165" fmla="*/ 1550823 w 1799539"/>
              <a:gd name="connsiteY165" fmla="*/ 1528877 h 2468839"/>
              <a:gd name="connsiteX166" fmla="*/ 1528877 w 1799539"/>
              <a:gd name="connsiteY166" fmla="*/ 1543507 h 2468839"/>
              <a:gd name="connsiteX167" fmla="*/ 1506931 w 1799539"/>
              <a:gd name="connsiteY167" fmla="*/ 1550823 h 2468839"/>
              <a:gd name="connsiteX168" fmla="*/ 1484986 w 1799539"/>
              <a:gd name="connsiteY168" fmla="*/ 1565453 h 2468839"/>
              <a:gd name="connsiteX169" fmla="*/ 1470355 w 1799539"/>
              <a:gd name="connsiteY169" fmla="*/ 1580083 h 2468839"/>
              <a:gd name="connsiteX170" fmla="*/ 1448410 w 1799539"/>
              <a:gd name="connsiteY170" fmla="*/ 1587399 h 2468839"/>
              <a:gd name="connsiteX171" fmla="*/ 1411834 w 1799539"/>
              <a:gd name="connsiteY171" fmla="*/ 1616659 h 2468839"/>
              <a:gd name="connsiteX172" fmla="*/ 1397203 w 1799539"/>
              <a:gd name="connsiteY172" fmla="*/ 1631290 h 2468839"/>
              <a:gd name="connsiteX173" fmla="*/ 1353312 w 1799539"/>
              <a:gd name="connsiteY173" fmla="*/ 1645920 h 2468839"/>
              <a:gd name="connsiteX174" fmla="*/ 1265530 w 1799539"/>
              <a:gd name="connsiteY174" fmla="*/ 1638605 h 2468839"/>
              <a:gd name="connsiteX175" fmla="*/ 1243584 w 1799539"/>
              <a:gd name="connsiteY175" fmla="*/ 1623975 h 2468839"/>
              <a:gd name="connsiteX176" fmla="*/ 1214323 w 1799539"/>
              <a:gd name="connsiteY176" fmla="*/ 1609344 h 2468839"/>
              <a:gd name="connsiteX177" fmla="*/ 1185063 w 1799539"/>
              <a:gd name="connsiteY177" fmla="*/ 1587399 h 2468839"/>
              <a:gd name="connsiteX178" fmla="*/ 1133856 w 1799539"/>
              <a:gd name="connsiteY178" fmla="*/ 1558138 h 2468839"/>
              <a:gd name="connsiteX179" fmla="*/ 1104595 w 1799539"/>
              <a:gd name="connsiteY179" fmla="*/ 1528877 h 2468839"/>
              <a:gd name="connsiteX180" fmla="*/ 1075335 w 1799539"/>
              <a:gd name="connsiteY180" fmla="*/ 1572768 h 2468839"/>
              <a:gd name="connsiteX181" fmla="*/ 1060704 w 1799539"/>
              <a:gd name="connsiteY181" fmla="*/ 1587399 h 2468839"/>
              <a:gd name="connsiteX182" fmla="*/ 1046074 w 1799539"/>
              <a:gd name="connsiteY182" fmla="*/ 1609344 h 2468839"/>
              <a:gd name="connsiteX183" fmla="*/ 1031443 w 1799539"/>
              <a:gd name="connsiteY183" fmla="*/ 1623975 h 2468839"/>
              <a:gd name="connsiteX184" fmla="*/ 1002183 w 1799539"/>
              <a:gd name="connsiteY184" fmla="*/ 1660551 h 2468839"/>
              <a:gd name="connsiteX185" fmla="*/ 1060704 w 1799539"/>
              <a:gd name="connsiteY185" fmla="*/ 1719072 h 246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799539" h="2468839">
                <a:moveTo>
                  <a:pt x="1060704" y="1719072"/>
                </a:moveTo>
                <a:cubicBezTo>
                  <a:pt x="1072896" y="1737360"/>
                  <a:pt x="1068742" y="1753797"/>
                  <a:pt x="1075335" y="1770279"/>
                </a:cubicBezTo>
                <a:cubicBezTo>
                  <a:pt x="1081486" y="1785657"/>
                  <a:pt x="1093401" y="1795661"/>
                  <a:pt x="1104595" y="1806855"/>
                </a:cubicBezTo>
                <a:cubicBezTo>
                  <a:pt x="1125322" y="1869027"/>
                  <a:pt x="1096415" y="1793219"/>
                  <a:pt x="1126541" y="1843431"/>
                </a:cubicBezTo>
                <a:cubicBezTo>
                  <a:pt x="1155027" y="1890909"/>
                  <a:pt x="1111417" y="1842937"/>
                  <a:pt x="1148487" y="1880007"/>
                </a:cubicBezTo>
                <a:lnTo>
                  <a:pt x="1163117" y="1923898"/>
                </a:lnTo>
                <a:lnTo>
                  <a:pt x="1170432" y="1945843"/>
                </a:lnTo>
                <a:cubicBezTo>
                  <a:pt x="1167994" y="1994611"/>
                  <a:pt x="1167172" y="2043487"/>
                  <a:pt x="1163117" y="2092147"/>
                </a:cubicBezTo>
                <a:cubicBezTo>
                  <a:pt x="1162213" y="2102998"/>
                  <a:pt x="1143411" y="2163059"/>
                  <a:pt x="1141171" y="2165299"/>
                </a:cubicBezTo>
                <a:lnTo>
                  <a:pt x="1126541" y="2179930"/>
                </a:lnTo>
                <a:cubicBezTo>
                  <a:pt x="1105820" y="2242094"/>
                  <a:pt x="1134719" y="2166300"/>
                  <a:pt x="1104595" y="2216506"/>
                </a:cubicBezTo>
                <a:cubicBezTo>
                  <a:pt x="1100628" y="2223118"/>
                  <a:pt x="1101247" y="2231839"/>
                  <a:pt x="1097280" y="2238451"/>
                </a:cubicBezTo>
                <a:cubicBezTo>
                  <a:pt x="1093732" y="2244365"/>
                  <a:pt x="1086788" y="2247564"/>
                  <a:pt x="1082650" y="2253082"/>
                </a:cubicBezTo>
                <a:cubicBezTo>
                  <a:pt x="1072100" y="2267149"/>
                  <a:pt x="1063143" y="2282343"/>
                  <a:pt x="1053389" y="2296973"/>
                </a:cubicBezTo>
                <a:cubicBezTo>
                  <a:pt x="1048512" y="2304288"/>
                  <a:pt x="1047100" y="2316139"/>
                  <a:pt x="1038759" y="2318919"/>
                </a:cubicBezTo>
                <a:cubicBezTo>
                  <a:pt x="1015581" y="2326645"/>
                  <a:pt x="1015124" y="2324658"/>
                  <a:pt x="994867" y="2340864"/>
                </a:cubicBezTo>
                <a:cubicBezTo>
                  <a:pt x="989481" y="2345172"/>
                  <a:pt x="985754" y="2351357"/>
                  <a:pt x="980237" y="2355495"/>
                </a:cubicBezTo>
                <a:cubicBezTo>
                  <a:pt x="966170" y="2366045"/>
                  <a:pt x="948779" y="2372322"/>
                  <a:pt x="936346" y="2384755"/>
                </a:cubicBezTo>
                <a:cubicBezTo>
                  <a:pt x="922738" y="2398363"/>
                  <a:pt x="918225" y="2404789"/>
                  <a:pt x="899770" y="2414016"/>
                </a:cubicBezTo>
                <a:cubicBezTo>
                  <a:pt x="892873" y="2417464"/>
                  <a:pt x="885139" y="2418893"/>
                  <a:pt x="877824" y="2421331"/>
                </a:cubicBezTo>
                <a:cubicBezTo>
                  <a:pt x="872947" y="2426208"/>
                  <a:pt x="869363" y="2432878"/>
                  <a:pt x="863194" y="2435962"/>
                </a:cubicBezTo>
                <a:cubicBezTo>
                  <a:pt x="849400" y="2442859"/>
                  <a:pt x="819303" y="2450592"/>
                  <a:pt x="819303" y="2450592"/>
                </a:cubicBezTo>
                <a:cubicBezTo>
                  <a:pt x="814426" y="2455469"/>
                  <a:pt x="811567" y="2465037"/>
                  <a:pt x="804672" y="2465223"/>
                </a:cubicBezTo>
                <a:cubicBezTo>
                  <a:pt x="601962" y="2470701"/>
                  <a:pt x="622786" y="2472736"/>
                  <a:pt x="512064" y="2450592"/>
                </a:cubicBezTo>
                <a:lnTo>
                  <a:pt x="468173" y="2421331"/>
                </a:lnTo>
                <a:cubicBezTo>
                  <a:pt x="460858" y="2416454"/>
                  <a:pt x="454091" y="2410633"/>
                  <a:pt x="446227" y="2406701"/>
                </a:cubicBezTo>
                <a:cubicBezTo>
                  <a:pt x="436474" y="2401824"/>
                  <a:pt x="426435" y="2397481"/>
                  <a:pt x="416967" y="2392071"/>
                </a:cubicBezTo>
                <a:cubicBezTo>
                  <a:pt x="377261" y="2369381"/>
                  <a:pt x="413311" y="2383537"/>
                  <a:pt x="373075" y="2370125"/>
                </a:cubicBezTo>
                <a:cubicBezTo>
                  <a:pt x="305533" y="2325097"/>
                  <a:pt x="388616" y="2382558"/>
                  <a:pt x="336499" y="2340864"/>
                </a:cubicBezTo>
                <a:cubicBezTo>
                  <a:pt x="290358" y="2303951"/>
                  <a:pt x="335250" y="2346930"/>
                  <a:pt x="299923" y="2311603"/>
                </a:cubicBezTo>
                <a:cubicBezTo>
                  <a:pt x="297485" y="2304288"/>
                  <a:pt x="296575" y="2296270"/>
                  <a:pt x="292608" y="2289658"/>
                </a:cubicBezTo>
                <a:cubicBezTo>
                  <a:pt x="289060" y="2283744"/>
                  <a:pt x="281062" y="2281196"/>
                  <a:pt x="277978" y="2275027"/>
                </a:cubicBezTo>
                <a:cubicBezTo>
                  <a:pt x="265044" y="2249158"/>
                  <a:pt x="263908" y="2228130"/>
                  <a:pt x="256032" y="2201875"/>
                </a:cubicBezTo>
                <a:cubicBezTo>
                  <a:pt x="251601" y="2187104"/>
                  <a:pt x="246279" y="2172614"/>
                  <a:pt x="241402" y="2157984"/>
                </a:cubicBezTo>
                <a:lnTo>
                  <a:pt x="226771" y="2114093"/>
                </a:lnTo>
                <a:cubicBezTo>
                  <a:pt x="224333" y="2106778"/>
                  <a:pt x="220968" y="2099708"/>
                  <a:pt x="219456" y="2092147"/>
                </a:cubicBezTo>
                <a:cubicBezTo>
                  <a:pt x="210169" y="2045713"/>
                  <a:pt x="215157" y="2067633"/>
                  <a:pt x="204826" y="2026311"/>
                </a:cubicBezTo>
                <a:cubicBezTo>
                  <a:pt x="207264" y="1979981"/>
                  <a:pt x="206614" y="1933385"/>
                  <a:pt x="212141" y="1887322"/>
                </a:cubicBezTo>
                <a:cubicBezTo>
                  <a:pt x="213978" y="1872010"/>
                  <a:pt x="215866" y="1854336"/>
                  <a:pt x="226771" y="1843431"/>
                </a:cubicBezTo>
                <a:lnTo>
                  <a:pt x="241402" y="1828800"/>
                </a:lnTo>
                <a:cubicBezTo>
                  <a:pt x="243840" y="1821485"/>
                  <a:pt x="245269" y="1813752"/>
                  <a:pt x="248717" y="1806855"/>
                </a:cubicBezTo>
                <a:cubicBezTo>
                  <a:pt x="257946" y="1788396"/>
                  <a:pt x="264368" y="1783888"/>
                  <a:pt x="277978" y="1770279"/>
                </a:cubicBezTo>
                <a:cubicBezTo>
                  <a:pt x="280416" y="1762964"/>
                  <a:pt x="281845" y="1755230"/>
                  <a:pt x="285293" y="1748333"/>
                </a:cubicBezTo>
                <a:cubicBezTo>
                  <a:pt x="291631" y="1735656"/>
                  <a:pt x="303212" y="1720831"/>
                  <a:pt x="314554" y="1711757"/>
                </a:cubicBezTo>
                <a:cubicBezTo>
                  <a:pt x="321419" y="1706265"/>
                  <a:pt x="329634" y="1702619"/>
                  <a:pt x="336499" y="1697127"/>
                </a:cubicBezTo>
                <a:cubicBezTo>
                  <a:pt x="341885" y="1692818"/>
                  <a:pt x="345744" y="1686805"/>
                  <a:pt x="351130" y="1682496"/>
                </a:cubicBezTo>
                <a:cubicBezTo>
                  <a:pt x="357995" y="1677004"/>
                  <a:pt x="366210" y="1673358"/>
                  <a:pt x="373075" y="1667866"/>
                </a:cubicBezTo>
                <a:cubicBezTo>
                  <a:pt x="378461" y="1663557"/>
                  <a:pt x="382320" y="1657544"/>
                  <a:pt x="387706" y="1653235"/>
                </a:cubicBezTo>
                <a:cubicBezTo>
                  <a:pt x="394571" y="1647743"/>
                  <a:pt x="401617" y="1642175"/>
                  <a:pt x="409651" y="1638605"/>
                </a:cubicBezTo>
                <a:cubicBezTo>
                  <a:pt x="423744" y="1632342"/>
                  <a:pt x="453543" y="1623975"/>
                  <a:pt x="453543" y="1623975"/>
                </a:cubicBezTo>
                <a:cubicBezTo>
                  <a:pt x="482118" y="1595398"/>
                  <a:pt x="452135" y="1621021"/>
                  <a:pt x="490119" y="1602029"/>
                </a:cubicBezTo>
                <a:cubicBezTo>
                  <a:pt x="497982" y="1598097"/>
                  <a:pt x="504201" y="1591331"/>
                  <a:pt x="512064" y="1587399"/>
                </a:cubicBezTo>
                <a:cubicBezTo>
                  <a:pt x="572635" y="1557113"/>
                  <a:pt x="493066" y="1607379"/>
                  <a:pt x="555955" y="1565453"/>
                </a:cubicBezTo>
                <a:cubicBezTo>
                  <a:pt x="614477" y="1567891"/>
                  <a:pt x="673086" y="1568738"/>
                  <a:pt x="731520" y="1572768"/>
                </a:cubicBezTo>
                <a:cubicBezTo>
                  <a:pt x="743924" y="1573623"/>
                  <a:pt x="755959" y="1577386"/>
                  <a:pt x="768096" y="1580083"/>
                </a:cubicBezTo>
                <a:cubicBezTo>
                  <a:pt x="861073" y="1600745"/>
                  <a:pt x="723620" y="1572652"/>
                  <a:pt x="833933" y="1594714"/>
                </a:cubicBezTo>
                <a:cubicBezTo>
                  <a:pt x="846125" y="1592276"/>
                  <a:pt x="859640" y="1593437"/>
                  <a:pt x="870509" y="1587399"/>
                </a:cubicBezTo>
                <a:cubicBezTo>
                  <a:pt x="882567" y="1580700"/>
                  <a:pt x="899770" y="1558138"/>
                  <a:pt x="899770" y="1558138"/>
                </a:cubicBezTo>
                <a:cubicBezTo>
                  <a:pt x="904647" y="1543508"/>
                  <a:pt x="903495" y="1525152"/>
                  <a:pt x="914400" y="1514247"/>
                </a:cubicBezTo>
                <a:cubicBezTo>
                  <a:pt x="935248" y="1493399"/>
                  <a:pt x="925205" y="1505355"/>
                  <a:pt x="943661" y="1477671"/>
                </a:cubicBezTo>
                <a:cubicBezTo>
                  <a:pt x="938784" y="1463040"/>
                  <a:pt x="939936" y="1444684"/>
                  <a:pt x="929031" y="1433779"/>
                </a:cubicBezTo>
                <a:cubicBezTo>
                  <a:pt x="915421" y="1420170"/>
                  <a:pt x="908999" y="1415662"/>
                  <a:pt x="899770" y="1397203"/>
                </a:cubicBezTo>
                <a:cubicBezTo>
                  <a:pt x="880779" y="1359220"/>
                  <a:pt x="906401" y="1389204"/>
                  <a:pt x="877824" y="1360627"/>
                </a:cubicBezTo>
                <a:cubicBezTo>
                  <a:pt x="860287" y="1308017"/>
                  <a:pt x="881562" y="1373710"/>
                  <a:pt x="863194" y="1309421"/>
                </a:cubicBezTo>
                <a:cubicBezTo>
                  <a:pt x="848197" y="1256929"/>
                  <a:pt x="863439" y="1325271"/>
                  <a:pt x="848563" y="1250899"/>
                </a:cubicBezTo>
                <a:cubicBezTo>
                  <a:pt x="853373" y="1188382"/>
                  <a:pt x="849205" y="1173173"/>
                  <a:pt x="863194" y="1126541"/>
                </a:cubicBezTo>
                <a:cubicBezTo>
                  <a:pt x="867625" y="1111770"/>
                  <a:pt x="866919" y="1093555"/>
                  <a:pt x="877824" y="1082650"/>
                </a:cubicBezTo>
                <a:cubicBezTo>
                  <a:pt x="882701" y="1077773"/>
                  <a:pt x="888146" y="1073405"/>
                  <a:pt x="892455" y="1068019"/>
                </a:cubicBezTo>
                <a:cubicBezTo>
                  <a:pt x="901654" y="1056520"/>
                  <a:pt x="908130" y="1039594"/>
                  <a:pt x="921715" y="1031443"/>
                </a:cubicBezTo>
                <a:cubicBezTo>
                  <a:pt x="928327" y="1027476"/>
                  <a:pt x="936346" y="1026566"/>
                  <a:pt x="943661" y="1024128"/>
                </a:cubicBezTo>
                <a:cubicBezTo>
                  <a:pt x="930958" y="986018"/>
                  <a:pt x="944667" y="1016242"/>
                  <a:pt x="921715" y="987552"/>
                </a:cubicBezTo>
                <a:cubicBezTo>
                  <a:pt x="916223" y="980687"/>
                  <a:pt x="912806" y="972282"/>
                  <a:pt x="907085" y="965607"/>
                </a:cubicBezTo>
                <a:cubicBezTo>
                  <a:pt x="898108" y="955134"/>
                  <a:pt x="877824" y="936346"/>
                  <a:pt x="877824" y="936346"/>
                </a:cubicBezTo>
                <a:cubicBezTo>
                  <a:pt x="860414" y="884114"/>
                  <a:pt x="871749" y="905287"/>
                  <a:pt x="848563" y="870509"/>
                </a:cubicBezTo>
                <a:cubicBezTo>
                  <a:pt x="830177" y="815349"/>
                  <a:pt x="857117" y="881200"/>
                  <a:pt x="819303" y="833933"/>
                </a:cubicBezTo>
                <a:cubicBezTo>
                  <a:pt x="790929" y="798466"/>
                  <a:pt x="837921" y="820632"/>
                  <a:pt x="790042" y="804672"/>
                </a:cubicBezTo>
                <a:cubicBezTo>
                  <a:pt x="779216" y="772195"/>
                  <a:pt x="789609" y="779178"/>
                  <a:pt x="746151" y="790042"/>
                </a:cubicBezTo>
                <a:cubicBezTo>
                  <a:pt x="700419" y="801475"/>
                  <a:pt x="748231" y="791555"/>
                  <a:pt x="702259" y="811987"/>
                </a:cubicBezTo>
                <a:cubicBezTo>
                  <a:pt x="688166" y="818250"/>
                  <a:pt x="673580" y="824083"/>
                  <a:pt x="658368" y="826618"/>
                </a:cubicBezTo>
                <a:cubicBezTo>
                  <a:pt x="573518" y="840759"/>
                  <a:pt x="629284" y="833062"/>
                  <a:pt x="490119" y="841248"/>
                </a:cubicBezTo>
                <a:cubicBezTo>
                  <a:pt x="477927" y="843686"/>
                  <a:pt x="465680" y="845866"/>
                  <a:pt x="453543" y="848563"/>
                </a:cubicBezTo>
                <a:cubicBezTo>
                  <a:pt x="443729" y="850744"/>
                  <a:pt x="434336" y="855879"/>
                  <a:pt x="424282" y="855879"/>
                </a:cubicBezTo>
                <a:cubicBezTo>
                  <a:pt x="387625" y="855879"/>
                  <a:pt x="351130" y="851002"/>
                  <a:pt x="314554" y="848563"/>
                </a:cubicBezTo>
                <a:lnTo>
                  <a:pt x="248717" y="826618"/>
                </a:lnTo>
                <a:cubicBezTo>
                  <a:pt x="241402" y="824180"/>
                  <a:pt x="234252" y="821173"/>
                  <a:pt x="226771" y="819303"/>
                </a:cubicBezTo>
                <a:cubicBezTo>
                  <a:pt x="217018" y="816864"/>
                  <a:pt x="207141" y="814876"/>
                  <a:pt x="197511" y="811987"/>
                </a:cubicBezTo>
                <a:cubicBezTo>
                  <a:pt x="182739" y="807555"/>
                  <a:pt x="168250" y="802234"/>
                  <a:pt x="153619" y="797357"/>
                </a:cubicBezTo>
                <a:lnTo>
                  <a:pt x="131674" y="790042"/>
                </a:lnTo>
                <a:cubicBezTo>
                  <a:pt x="126797" y="782727"/>
                  <a:pt x="120975" y="775960"/>
                  <a:pt x="117043" y="768096"/>
                </a:cubicBezTo>
                <a:cubicBezTo>
                  <a:pt x="113595" y="761199"/>
                  <a:pt x="114210" y="752425"/>
                  <a:pt x="109728" y="746151"/>
                </a:cubicBezTo>
                <a:cubicBezTo>
                  <a:pt x="84756" y="711190"/>
                  <a:pt x="66802" y="719784"/>
                  <a:pt x="51207" y="672999"/>
                </a:cubicBezTo>
                <a:lnTo>
                  <a:pt x="29261" y="607162"/>
                </a:lnTo>
                <a:cubicBezTo>
                  <a:pt x="26823" y="599847"/>
                  <a:pt x="23816" y="592697"/>
                  <a:pt x="21946" y="585216"/>
                </a:cubicBezTo>
                <a:lnTo>
                  <a:pt x="14631" y="555955"/>
                </a:lnTo>
                <a:cubicBezTo>
                  <a:pt x="12192" y="534010"/>
                  <a:pt x="10945" y="511899"/>
                  <a:pt x="7315" y="490119"/>
                </a:cubicBezTo>
                <a:cubicBezTo>
                  <a:pt x="6047" y="482513"/>
                  <a:pt x="0" y="475884"/>
                  <a:pt x="0" y="468173"/>
                </a:cubicBezTo>
                <a:cubicBezTo>
                  <a:pt x="0" y="462865"/>
                  <a:pt x="3183" y="399470"/>
                  <a:pt x="14631" y="380391"/>
                </a:cubicBezTo>
                <a:cubicBezTo>
                  <a:pt x="18179" y="374477"/>
                  <a:pt x="24384" y="370637"/>
                  <a:pt x="29261" y="365760"/>
                </a:cubicBezTo>
                <a:cubicBezTo>
                  <a:pt x="31699" y="358445"/>
                  <a:pt x="32609" y="350427"/>
                  <a:pt x="36576" y="343815"/>
                </a:cubicBezTo>
                <a:cubicBezTo>
                  <a:pt x="40125" y="337901"/>
                  <a:pt x="48123" y="335353"/>
                  <a:pt x="51207" y="329184"/>
                </a:cubicBezTo>
                <a:cubicBezTo>
                  <a:pt x="64140" y="303319"/>
                  <a:pt x="65276" y="282285"/>
                  <a:pt x="73152" y="256032"/>
                </a:cubicBezTo>
                <a:cubicBezTo>
                  <a:pt x="77583" y="241261"/>
                  <a:pt x="74951" y="220695"/>
                  <a:pt x="87783" y="212141"/>
                </a:cubicBezTo>
                <a:cubicBezTo>
                  <a:pt x="104078" y="201278"/>
                  <a:pt x="112446" y="197771"/>
                  <a:pt x="124359" y="182880"/>
                </a:cubicBezTo>
                <a:cubicBezTo>
                  <a:pt x="129851" y="176015"/>
                  <a:pt x="133268" y="167610"/>
                  <a:pt x="138989" y="160935"/>
                </a:cubicBezTo>
                <a:cubicBezTo>
                  <a:pt x="147966" y="150462"/>
                  <a:pt x="158496" y="141428"/>
                  <a:pt x="168250" y="131674"/>
                </a:cubicBezTo>
                <a:lnTo>
                  <a:pt x="182880" y="117043"/>
                </a:lnTo>
                <a:cubicBezTo>
                  <a:pt x="187757" y="112166"/>
                  <a:pt x="193685" y="108152"/>
                  <a:pt x="197511" y="102413"/>
                </a:cubicBezTo>
                <a:cubicBezTo>
                  <a:pt x="202388" y="95098"/>
                  <a:pt x="205524" y="86256"/>
                  <a:pt x="212141" y="80467"/>
                </a:cubicBezTo>
                <a:cubicBezTo>
                  <a:pt x="225374" y="68888"/>
                  <a:pt x="239351" y="56768"/>
                  <a:pt x="256032" y="51207"/>
                </a:cubicBezTo>
                <a:lnTo>
                  <a:pt x="321869" y="29261"/>
                </a:lnTo>
                <a:lnTo>
                  <a:pt x="343815" y="21946"/>
                </a:lnTo>
                <a:cubicBezTo>
                  <a:pt x="351130" y="19508"/>
                  <a:pt x="358154" y="15899"/>
                  <a:pt x="365760" y="14631"/>
                </a:cubicBezTo>
                <a:cubicBezTo>
                  <a:pt x="421915" y="5271"/>
                  <a:pt x="395107" y="10224"/>
                  <a:pt x="446227" y="0"/>
                </a:cubicBezTo>
                <a:cubicBezTo>
                  <a:pt x="497434" y="2438"/>
                  <a:pt x="548896" y="1654"/>
                  <a:pt x="599847" y="7315"/>
                </a:cubicBezTo>
                <a:cubicBezTo>
                  <a:pt x="615174" y="9018"/>
                  <a:pt x="643738" y="21946"/>
                  <a:pt x="643738" y="21946"/>
                </a:cubicBezTo>
                <a:cubicBezTo>
                  <a:pt x="651053" y="26823"/>
                  <a:pt x="658818" y="31084"/>
                  <a:pt x="665683" y="36576"/>
                </a:cubicBezTo>
                <a:cubicBezTo>
                  <a:pt x="671069" y="40885"/>
                  <a:pt x="674145" y="48123"/>
                  <a:pt x="680314" y="51207"/>
                </a:cubicBezTo>
                <a:cubicBezTo>
                  <a:pt x="721867" y="71983"/>
                  <a:pt x="717461" y="55364"/>
                  <a:pt x="746151" y="80467"/>
                </a:cubicBezTo>
                <a:cubicBezTo>
                  <a:pt x="759127" y="91821"/>
                  <a:pt x="770535" y="104851"/>
                  <a:pt x="782727" y="117043"/>
                </a:cubicBezTo>
                <a:cubicBezTo>
                  <a:pt x="787604" y="121920"/>
                  <a:pt x="793531" y="125935"/>
                  <a:pt x="797357" y="131674"/>
                </a:cubicBezTo>
                <a:cubicBezTo>
                  <a:pt x="802234" y="138989"/>
                  <a:pt x="806495" y="146754"/>
                  <a:pt x="811987" y="153619"/>
                </a:cubicBezTo>
                <a:cubicBezTo>
                  <a:pt x="827688" y="173245"/>
                  <a:pt x="827439" y="165981"/>
                  <a:pt x="848563" y="182880"/>
                </a:cubicBezTo>
                <a:cubicBezTo>
                  <a:pt x="863454" y="194793"/>
                  <a:pt x="866961" y="203161"/>
                  <a:pt x="877824" y="219456"/>
                </a:cubicBezTo>
                <a:cubicBezTo>
                  <a:pt x="898814" y="282423"/>
                  <a:pt x="888715" y="248386"/>
                  <a:pt x="907085" y="321869"/>
                </a:cubicBezTo>
                <a:lnTo>
                  <a:pt x="914400" y="351130"/>
                </a:lnTo>
                <a:cubicBezTo>
                  <a:pt x="911962" y="395021"/>
                  <a:pt x="912537" y="439184"/>
                  <a:pt x="907085" y="482803"/>
                </a:cubicBezTo>
                <a:cubicBezTo>
                  <a:pt x="907083" y="482821"/>
                  <a:pt x="888800" y="537658"/>
                  <a:pt x="885139" y="548640"/>
                </a:cubicBezTo>
                <a:lnTo>
                  <a:pt x="877824" y="570586"/>
                </a:lnTo>
                <a:cubicBezTo>
                  <a:pt x="888455" y="602478"/>
                  <a:pt x="887766" y="613240"/>
                  <a:pt x="907085" y="636423"/>
                </a:cubicBezTo>
                <a:cubicBezTo>
                  <a:pt x="913708" y="644370"/>
                  <a:pt x="921716" y="651053"/>
                  <a:pt x="929031" y="658368"/>
                </a:cubicBezTo>
                <a:cubicBezTo>
                  <a:pt x="931469" y="665683"/>
                  <a:pt x="931529" y="674293"/>
                  <a:pt x="936346" y="680314"/>
                </a:cubicBezTo>
                <a:cubicBezTo>
                  <a:pt x="941838" y="687179"/>
                  <a:pt x="951426" y="689452"/>
                  <a:pt x="958291" y="694944"/>
                </a:cubicBezTo>
                <a:cubicBezTo>
                  <a:pt x="963677" y="699253"/>
                  <a:pt x="968045" y="704698"/>
                  <a:pt x="972922" y="709575"/>
                </a:cubicBezTo>
                <a:cubicBezTo>
                  <a:pt x="975360" y="716890"/>
                  <a:pt x="975755" y="725246"/>
                  <a:pt x="980237" y="731520"/>
                </a:cubicBezTo>
                <a:cubicBezTo>
                  <a:pt x="988255" y="742744"/>
                  <a:pt x="1009498" y="760781"/>
                  <a:pt x="1009498" y="760781"/>
                </a:cubicBezTo>
                <a:cubicBezTo>
                  <a:pt x="1023488" y="802753"/>
                  <a:pt x="1006794" y="763574"/>
                  <a:pt x="1038759" y="804672"/>
                </a:cubicBezTo>
                <a:cubicBezTo>
                  <a:pt x="1049554" y="818551"/>
                  <a:pt x="1068019" y="848563"/>
                  <a:pt x="1068019" y="848563"/>
                </a:cubicBezTo>
                <a:cubicBezTo>
                  <a:pt x="1075334" y="846125"/>
                  <a:pt x="1083068" y="844696"/>
                  <a:pt x="1089965" y="841248"/>
                </a:cubicBezTo>
                <a:cubicBezTo>
                  <a:pt x="1113145" y="829659"/>
                  <a:pt x="1108115" y="822980"/>
                  <a:pt x="1133856" y="819303"/>
                </a:cubicBezTo>
                <a:cubicBezTo>
                  <a:pt x="1160518" y="815494"/>
                  <a:pt x="1187538" y="814807"/>
                  <a:pt x="1214323" y="811987"/>
                </a:cubicBezTo>
                <a:cubicBezTo>
                  <a:pt x="1233874" y="809929"/>
                  <a:pt x="1253523" y="808295"/>
                  <a:pt x="1272845" y="804672"/>
                </a:cubicBezTo>
                <a:cubicBezTo>
                  <a:pt x="1292608" y="800967"/>
                  <a:pt x="1331367" y="790042"/>
                  <a:pt x="1331367" y="790042"/>
                </a:cubicBezTo>
                <a:cubicBezTo>
                  <a:pt x="1375258" y="792480"/>
                  <a:pt x="1419279" y="793189"/>
                  <a:pt x="1463040" y="797357"/>
                </a:cubicBezTo>
                <a:cubicBezTo>
                  <a:pt x="1502511" y="801116"/>
                  <a:pt x="1469712" y="804351"/>
                  <a:pt x="1499616" y="819303"/>
                </a:cubicBezTo>
                <a:cubicBezTo>
                  <a:pt x="1513410" y="826200"/>
                  <a:pt x="1530675" y="825379"/>
                  <a:pt x="1543507" y="833933"/>
                </a:cubicBezTo>
                <a:cubicBezTo>
                  <a:pt x="1571869" y="852840"/>
                  <a:pt x="1557112" y="845783"/>
                  <a:pt x="1587399" y="855879"/>
                </a:cubicBezTo>
                <a:cubicBezTo>
                  <a:pt x="1599591" y="868071"/>
                  <a:pt x="1609629" y="882891"/>
                  <a:pt x="1623975" y="892455"/>
                </a:cubicBezTo>
                <a:cubicBezTo>
                  <a:pt x="1631290" y="897332"/>
                  <a:pt x="1639245" y="901364"/>
                  <a:pt x="1645920" y="907085"/>
                </a:cubicBezTo>
                <a:cubicBezTo>
                  <a:pt x="1656393" y="916062"/>
                  <a:pt x="1663704" y="928695"/>
                  <a:pt x="1675181" y="936346"/>
                </a:cubicBezTo>
                <a:cubicBezTo>
                  <a:pt x="1702866" y="954802"/>
                  <a:pt x="1690910" y="944759"/>
                  <a:pt x="1711757" y="965607"/>
                </a:cubicBezTo>
                <a:cubicBezTo>
                  <a:pt x="1714195" y="972922"/>
                  <a:pt x="1715624" y="980655"/>
                  <a:pt x="1719072" y="987552"/>
                </a:cubicBezTo>
                <a:cubicBezTo>
                  <a:pt x="1723004" y="995416"/>
                  <a:pt x="1730132" y="1001464"/>
                  <a:pt x="1733703" y="1009498"/>
                </a:cubicBezTo>
                <a:cubicBezTo>
                  <a:pt x="1739966" y="1023591"/>
                  <a:pt x="1743456" y="1038759"/>
                  <a:pt x="1748333" y="1053389"/>
                </a:cubicBezTo>
                <a:cubicBezTo>
                  <a:pt x="1750771" y="1060704"/>
                  <a:pt x="1750195" y="1069883"/>
                  <a:pt x="1755648" y="1075335"/>
                </a:cubicBezTo>
                <a:lnTo>
                  <a:pt x="1770279" y="1089965"/>
                </a:lnTo>
                <a:cubicBezTo>
                  <a:pt x="1774455" y="1110847"/>
                  <a:pt x="1778711" y="1135141"/>
                  <a:pt x="1784909" y="1155802"/>
                </a:cubicBezTo>
                <a:cubicBezTo>
                  <a:pt x="1789340" y="1170573"/>
                  <a:pt x="1799539" y="1199693"/>
                  <a:pt x="1799539" y="1199693"/>
                </a:cubicBezTo>
                <a:cubicBezTo>
                  <a:pt x="1797441" y="1220670"/>
                  <a:pt x="1798090" y="1268429"/>
                  <a:pt x="1784909" y="1294791"/>
                </a:cubicBezTo>
                <a:cubicBezTo>
                  <a:pt x="1780977" y="1302654"/>
                  <a:pt x="1775771" y="1309871"/>
                  <a:pt x="1770279" y="1316736"/>
                </a:cubicBezTo>
                <a:cubicBezTo>
                  <a:pt x="1765970" y="1322122"/>
                  <a:pt x="1760525" y="1326490"/>
                  <a:pt x="1755648" y="1331367"/>
                </a:cubicBezTo>
                <a:cubicBezTo>
                  <a:pt x="1737264" y="1386519"/>
                  <a:pt x="1762061" y="1318544"/>
                  <a:pt x="1733703" y="1375258"/>
                </a:cubicBezTo>
                <a:cubicBezTo>
                  <a:pt x="1714711" y="1413241"/>
                  <a:pt x="1740332" y="1383257"/>
                  <a:pt x="1711757" y="1411834"/>
                </a:cubicBezTo>
                <a:cubicBezTo>
                  <a:pt x="1709319" y="1419149"/>
                  <a:pt x="1709068" y="1427610"/>
                  <a:pt x="1704442" y="1433779"/>
                </a:cubicBezTo>
                <a:cubicBezTo>
                  <a:pt x="1690805" y="1451962"/>
                  <a:pt x="1646140" y="1492228"/>
                  <a:pt x="1623975" y="1499616"/>
                </a:cubicBezTo>
                <a:cubicBezTo>
                  <a:pt x="1609344" y="1504493"/>
                  <a:pt x="1593877" y="1507350"/>
                  <a:pt x="1580083" y="1514247"/>
                </a:cubicBezTo>
                <a:cubicBezTo>
                  <a:pt x="1570330" y="1519124"/>
                  <a:pt x="1560291" y="1523467"/>
                  <a:pt x="1550823" y="1528877"/>
                </a:cubicBezTo>
                <a:cubicBezTo>
                  <a:pt x="1543190" y="1533239"/>
                  <a:pt x="1536741" y="1539575"/>
                  <a:pt x="1528877" y="1543507"/>
                </a:cubicBezTo>
                <a:cubicBezTo>
                  <a:pt x="1521980" y="1546956"/>
                  <a:pt x="1513828" y="1547374"/>
                  <a:pt x="1506931" y="1550823"/>
                </a:cubicBezTo>
                <a:cubicBezTo>
                  <a:pt x="1499068" y="1554755"/>
                  <a:pt x="1491851" y="1559961"/>
                  <a:pt x="1484986" y="1565453"/>
                </a:cubicBezTo>
                <a:cubicBezTo>
                  <a:pt x="1479600" y="1569761"/>
                  <a:pt x="1476269" y="1576535"/>
                  <a:pt x="1470355" y="1580083"/>
                </a:cubicBezTo>
                <a:cubicBezTo>
                  <a:pt x="1463743" y="1584050"/>
                  <a:pt x="1455725" y="1584960"/>
                  <a:pt x="1448410" y="1587399"/>
                </a:cubicBezTo>
                <a:cubicBezTo>
                  <a:pt x="1413078" y="1622729"/>
                  <a:pt x="1457981" y="1579741"/>
                  <a:pt x="1411834" y="1616659"/>
                </a:cubicBezTo>
                <a:cubicBezTo>
                  <a:pt x="1406448" y="1620968"/>
                  <a:pt x="1403372" y="1628206"/>
                  <a:pt x="1397203" y="1631290"/>
                </a:cubicBezTo>
                <a:cubicBezTo>
                  <a:pt x="1383409" y="1638187"/>
                  <a:pt x="1353312" y="1645920"/>
                  <a:pt x="1353312" y="1645920"/>
                </a:cubicBezTo>
                <a:cubicBezTo>
                  <a:pt x="1324051" y="1643482"/>
                  <a:pt x="1294322" y="1644363"/>
                  <a:pt x="1265530" y="1638605"/>
                </a:cubicBezTo>
                <a:cubicBezTo>
                  <a:pt x="1256909" y="1636881"/>
                  <a:pt x="1251217" y="1628337"/>
                  <a:pt x="1243584" y="1623975"/>
                </a:cubicBezTo>
                <a:cubicBezTo>
                  <a:pt x="1234116" y="1618565"/>
                  <a:pt x="1223570" y="1615124"/>
                  <a:pt x="1214323" y="1609344"/>
                </a:cubicBezTo>
                <a:cubicBezTo>
                  <a:pt x="1203985" y="1602882"/>
                  <a:pt x="1195401" y="1593861"/>
                  <a:pt x="1185063" y="1587399"/>
                </a:cubicBezTo>
                <a:cubicBezTo>
                  <a:pt x="1159523" y="1571437"/>
                  <a:pt x="1155536" y="1576720"/>
                  <a:pt x="1133856" y="1558138"/>
                </a:cubicBezTo>
                <a:cubicBezTo>
                  <a:pt x="1123383" y="1549161"/>
                  <a:pt x="1104595" y="1528877"/>
                  <a:pt x="1104595" y="1528877"/>
                </a:cubicBezTo>
                <a:cubicBezTo>
                  <a:pt x="1094842" y="1543507"/>
                  <a:pt x="1087768" y="1560335"/>
                  <a:pt x="1075335" y="1572768"/>
                </a:cubicBezTo>
                <a:cubicBezTo>
                  <a:pt x="1070458" y="1577645"/>
                  <a:pt x="1065013" y="1582013"/>
                  <a:pt x="1060704" y="1587399"/>
                </a:cubicBezTo>
                <a:cubicBezTo>
                  <a:pt x="1055212" y="1594264"/>
                  <a:pt x="1051566" y="1602479"/>
                  <a:pt x="1046074" y="1609344"/>
                </a:cubicBezTo>
                <a:cubicBezTo>
                  <a:pt x="1041765" y="1614730"/>
                  <a:pt x="1035752" y="1618589"/>
                  <a:pt x="1031443" y="1623975"/>
                </a:cubicBezTo>
                <a:cubicBezTo>
                  <a:pt x="994525" y="1670122"/>
                  <a:pt x="1037513" y="1625219"/>
                  <a:pt x="1002183" y="1660551"/>
                </a:cubicBezTo>
                <a:cubicBezTo>
                  <a:pt x="1027984" y="1686352"/>
                  <a:pt x="1048512" y="1700784"/>
                  <a:pt x="1060704" y="1719072"/>
                </a:cubicBezTo>
                <a:close/>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751691" y="3939859"/>
            <a:ext cx="1593193" cy="369332"/>
          </a:xfrm>
          <a:prstGeom prst="rect">
            <a:avLst/>
          </a:prstGeom>
        </p:spPr>
        <p:txBody>
          <a:bodyPr wrap="none">
            <a:spAutoFit/>
          </a:bodyPr>
          <a:lstStyle/>
          <a:p>
            <a:r>
              <a:rPr lang="en-US" b="1" dirty="0" smtClean="0">
                <a:solidFill>
                  <a:srgbClr val="00B050"/>
                </a:solidFill>
              </a:rPr>
              <a:t>a. Rotate Right</a:t>
            </a:r>
            <a:endParaRPr lang="en-US" b="1" dirty="0">
              <a:solidFill>
                <a:srgbClr val="00B050"/>
              </a:solidFill>
            </a:endParaRPr>
          </a:p>
        </p:txBody>
      </p:sp>
    </p:spTree>
    <p:extLst>
      <p:ext uri="{BB962C8B-B14F-4D97-AF65-F5344CB8AC3E}">
        <p14:creationId xmlns:p14="http://schemas.microsoft.com/office/powerpoint/2010/main" val="2687863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657600" y="721627"/>
            <a:ext cx="1741844" cy="369332"/>
          </a:xfrm>
          <a:prstGeom prst="rect">
            <a:avLst/>
          </a:prstGeom>
          <a:noFill/>
        </p:spPr>
        <p:txBody>
          <a:bodyPr wrap="square" rtlCol="0">
            <a:spAutoFit/>
          </a:bodyPr>
          <a:lstStyle/>
          <a:p>
            <a:pPr algn="ctr"/>
            <a:r>
              <a:rPr lang="en-US" b="1" dirty="0" smtClean="0">
                <a:solidFill>
                  <a:srgbClr val="FF0000"/>
                </a:solidFill>
              </a:rPr>
              <a:t>3-2=1</a:t>
            </a:r>
            <a:endParaRPr lang="en-US" b="1" dirty="0">
              <a:solidFill>
                <a:srgbClr val="FF0000"/>
              </a:solidFill>
            </a:endParaRPr>
          </a:p>
        </p:txBody>
      </p:sp>
      <p:sp>
        <p:nvSpPr>
          <p:cNvPr id="6" name="TextBox 5">
            <a:extLst>
              <a:ext uri="{FF2B5EF4-FFF2-40B4-BE49-F238E27FC236}">
                <a16:creationId xmlns:a16="http://schemas.microsoft.com/office/drawing/2014/main" xmlns="" id="{F88BBB12-171E-004F-8604-FA1B82DCE3D7}"/>
              </a:ext>
            </a:extLst>
          </p:cNvPr>
          <p:cNvSpPr txBox="1"/>
          <p:nvPr/>
        </p:nvSpPr>
        <p:spPr>
          <a:xfrm>
            <a:off x="2260044" y="5296787"/>
            <a:ext cx="2943225" cy="369332"/>
          </a:xfrm>
          <a:prstGeom prst="rect">
            <a:avLst/>
          </a:prstGeom>
          <a:noFill/>
        </p:spPr>
        <p:txBody>
          <a:bodyPr wrap="square" rtlCol="0">
            <a:spAutoFit/>
          </a:bodyPr>
          <a:lstStyle/>
          <a:p>
            <a:r>
              <a:rPr lang="en-US" b="1" dirty="0"/>
              <a:t>Tree is Imbalanced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15</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28611" y="1813388"/>
            <a:ext cx="1374399" cy="369332"/>
          </a:xfrm>
          <a:prstGeom prst="rect">
            <a:avLst/>
          </a:prstGeom>
          <a:noFill/>
        </p:spPr>
        <p:txBody>
          <a:bodyPr wrap="square" rtlCol="0">
            <a:spAutoFit/>
          </a:bodyPr>
          <a:lstStyle/>
          <a:p>
            <a:pPr algn="ctr"/>
            <a:r>
              <a:rPr lang="en-US" b="1" dirty="0">
                <a:solidFill>
                  <a:srgbClr val="FF0000"/>
                </a:solidFill>
              </a:rPr>
              <a:t>0-2=-2</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121</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7</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1843460" y="1965540"/>
            <a:ext cx="1002503" cy="369332"/>
          </a:xfrm>
          <a:prstGeom prst="rect">
            <a:avLst/>
          </a:prstGeom>
          <a:noFill/>
        </p:spPr>
        <p:txBody>
          <a:bodyPr wrap="square" rtlCol="0">
            <a:spAutoFit/>
          </a:bodyPr>
          <a:lstStyle/>
          <a:p>
            <a:pPr algn="ctr"/>
            <a:r>
              <a:rPr lang="en-US" b="1" dirty="0">
                <a:solidFill>
                  <a:srgbClr val="FF0000"/>
                </a:solidFill>
              </a:rPr>
              <a:t>2-1=1</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990601" y="2690662"/>
            <a:ext cx="1248406" cy="369332"/>
          </a:xfrm>
          <a:prstGeom prst="rect">
            <a:avLst/>
          </a:prstGeom>
          <a:noFill/>
        </p:spPr>
        <p:txBody>
          <a:bodyPr wrap="square" rtlCol="0">
            <a:spAutoFit/>
          </a:bodyPr>
          <a:lstStyle/>
          <a:p>
            <a:pPr algn="ctr"/>
            <a:r>
              <a:rPr lang="en-US" b="1" dirty="0">
                <a:solidFill>
                  <a:srgbClr val="FF0000"/>
                </a:solidFill>
              </a:rPr>
              <a:t>1-1=0</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269213" y="3505150"/>
            <a:ext cx="1126276" cy="369332"/>
          </a:xfrm>
          <a:prstGeom prst="rect">
            <a:avLst/>
          </a:prstGeom>
          <a:noFill/>
        </p:spPr>
        <p:txBody>
          <a:bodyPr wrap="square" rtlCol="0">
            <a:spAutoFit/>
          </a:bodyPr>
          <a:lstStyle/>
          <a:p>
            <a:pPr algn="ctr"/>
            <a:r>
              <a:rPr lang="en-US" b="1" dirty="0">
                <a:solidFill>
                  <a:srgbClr val="FF0000"/>
                </a:solidFill>
              </a:rPr>
              <a:t>0-0=0</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16</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7115811" y="2722734"/>
            <a:ext cx="1431163" cy="369332"/>
          </a:xfrm>
          <a:prstGeom prst="rect">
            <a:avLst/>
          </a:prstGeom>
          <a:noFill/>
        </p:spPr>
        <p:txBody>
          <a:bodyPr wrap="square" rtlCol="0">
            <a:spAutoFit/>
          </a:bodyPr>
          <a:lstStyle/>
          <a:p>
            <a:pPr algn="ctr"/>
            <a:r>
              <a:rPr lang="en-US" b="1" dirty="0">
                <a:solidFill>
                  <a:srgbClr val="FF0000"/>
                </a:solidFill>
              </a:rPr>
              <a:t>0-1=-1</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TextBox 34">
            <a:extLst>
              <a:ext uri="{FF2B5EF4-FFF2-40B4-BE49-F238E27FC236}">
                <a16:creationId xmlns:a16="http://schemas.microsoft.com/office/drawing/2014/main" xmlns="" id="{BF98CA6F-5140-BD4B-AFB7-D525C9D8DE49}"/>
              </a:ext>
            </a:extLst>
          </p:cNvPr>
          <p:cNvSpPr txBox="1"/>
          <p:nvPr/>
        </p:nvSpPr>
        <p:spPr>
          <a:xfrm>
            <a:off x="1573460" y="3523508"/>
            <a:ext cx="533400" cy="369332"/>
          </a:xfrm>
          <a:prstGeom prst="rect">
            <a:avLst/>
          </a:prstGeom>
          <a:noFill/>
        </p:spPr>
        <p:txBody>
          <a:bodyPr wrap="square" rtlCol="0">
            <a:spAutoFit/>
          </a:bodyPr>
          <a:lstStyle/>
          <a:p>
            <a:pPr algn="ctr"/>
            <a:r>
              <a:rPr lang="en-US" b="1" dirty="0"/>
              <a:t>3</a:t>
            </a:r>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924654" y="4066496"/>
            <a:ext cx="1079100"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2462109" y="346695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2462109" y="3642286"/>
            <a:ext cx="533400" cy="369332"/>
          </a:xfrm>
          <a:prstGeom prst="rect">
            <a:avLst/>
          </a:prstGeom>
          <a:noFill/>
        </p:spPr>
        <p:txBody>
          <a:bodyPr wrap="square" rtlCol="0">
            <a:spAutoFit/>
          </a:bodyPr>
          <a:lstStyle/>
          <a:p>
            <a:pPr algn="ctr"/>
            <a:r>
              <a:rPr lang="en-US" b="1" dirty="0"/>
              <a:t>5</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2271266" y="4300647"/>
            <a:ext cx="1296445" cy="369332"/>
          </a:xfrm>
          <a:prstGeom prst="rect">
            <a:avLst/>
          </a:prstGeom>
          <a:noFill/>
        </p:spPr>
        <p:txBody>
          <a:bodyPr wrap="square" rtlCol="0">
            <a:spAutoFit/>
          </a:bodyPr>
          <a:lstStyle/>
          <a:p>
            <a:pPr algn="ctr"/>
            <a:r>
              <a:rPr lang="en-US" b="1" dirty="0">
                <a:solidFill>
                  <a:srgbClr val="FF0000"/>
                </a:solidFill>
              </a:rPr>
              <a:t>0-0=0</a:t>
            </a:r>
          </a:p>
        </p:txBody>
      </p:sp>
      <p:cxnSp>
        <p:nvCxnSpPr>
          <p:cNvPr id="41" name="Straight Connector 40">
            <a:extLst>
              <a:ext uri="{FF2B5EF4-FFF2-40B4-BE49-F238E27FC236}">
                <a16:creationId xmlns:a16="http://schemas.microsoft.com/office/drawing/2014/main" xmlns="" id="{F445EA2F-B724-6444-8A90-425353C6577D}"/>
              </a:ext>
            </a:extLst>
          </p:cNvPr>
          <p:cNvCxnSpPr>
            <a:cxnSpLocks/>
            <a:stCxn id="17" idx="5"/>
          </p:cNvCxnSpPr>
          <p:nvPr/>
        </p:nvCxnSpPr>
        <p:spPr>
          <a:xfrm>
            <a:off x="2548844" y="3329816"/>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7056076" y="3407829"/>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7056076" y="3583163"/>
            <a:ext cx="533400" cy="369332"/>
          </a:xfrm>
          <a:prstGeom prst="rect">
            <a:avLst/>
          </a:prstGeom>
          <a:noFill/>
        </p:spPr>
        <p:txBody>
          <a:bodyPr wrap="square" rtlCol="0">
            <a:spAutoFit/>
          </a:bodyPr>
          <a:lstStyle/>
          <a:p>
            <a:pPr algn="ctr"/>
            <a:r>
              <a:rPr lang="en-US" b="1" dirty="0"/>
              <a:t>18</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30" idx="5"/>
            <a:endCxn id="42" idx="1"/>
          </p:cNvCxnSpPr>
          <p:nvPr/>
        </p:nvCxnSpPr>
        <p:spPr>
          <a:xfrm>
            <a:off x="7036731" y="3285820"/>
            <a:ext cx="98428" cy="2274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6455472" y="4275028"/>
            <a:ext cx="1734607" cy="369332"/>
          </a:xfrm>
          <a:prstGeom prst="rect">
            <a:avLst/>
          </a:prstGeom>
          <a:noFill/>
        </p:spPr>
        <p:txBody>
          <a:bodyPr wrap="square" rtlCol="0">
            <a:spAutoFit/>
          </a:bodyPr>
          <a:lstStyle/>
          <a:p>
            <a:pPr algn="ctr"/>
            <a:r>
              <a:rPr lang="en-US" b="1" dirty="0">
                <a:solidFill>
                  <a:srgbClr val="FF0000"/>
                </a:solidFill>
              </a:rPr>
              <a:t>0-0=0</a:t>
            </a:r>
          </a:p>
        </p:txBody>
      </p:sp>
      <p:sp>
        <p:nvSpPr>
          <p:cNvPr id="51" name="Freeform 50">
            <a:extLst>
              <a:ext uri="{FF2B5EF4-FFF2-40B4-BE49-F238E27FC236}">
                <a16:creationId xmlns:a16="http://schemas.microsoft.com/office/drawing/2014/main" xmlns="" id="{C749EA6C-175F-EA4E-80CA-EE977D78C82F}"/>
              </a:ext>
            </a:extLst>
          </p:cNvPr>
          <p:cNvSpPr/>
          <p:nvPr/>
        </p:nvSpPr>
        <p:spPr>
          <a:xfrm>
            <a:off x="5845052" y="1680870"/>
            <a:ext cx="1840375" cy="2581155"/>
          </a:xfrm>
          <a:custGeom>
            <a:avLst/>
            <a:gdLst>
              <a:gd name="connsiteX0" fmla="*/ 2430684 w 2453833"/>
              <a:gd name="connsiteY0" fmla="*/ 2233914 h 2581155"/>
              <a:gd name="connsiteX1" fmla="*/ 2314937 w 2453833"/>
              <a:gd name="connsiteY1" fmla="*/ 2361236 h 2581155"/>
              <a:gd name="connsiteX2" fmla="*/ 2280213 w 2453833"/>
              <a:gd name="connsiteY2" fmla="*/ 2395960 h 2581155"/>
              <a:gd name="connsiteX3" fmla="*/ 2245489 w 2453833"/>
              <a:gd name="connsiteY3" fmla="*/ 2419109 h 2581155"/>
              <a:gd name="connsiteX4" fmla="*/ 2199190 w 2453833"/>
              <a:gd name="connsiteY4" fmla="*/ 2476982 h 2581155"/>
              <a:gd name="connsiteX5" fmla="*/ 2164466 w 2453833"/>
              <a:gd name="connsiteY5" fmla="*/ 2488557 h 2581155"/>
              <a:gd name="connsiteX6" fmla="*/ 2106593 w 2453833"/>
              <a:gd name="connsiteY6" fmla="*/ 2523281 h 2581155"/>
              <a:gd name="connsiteX7" fmla="*/ 2083443 w 2453833"/>
              <a:gd name="connsiteY7" fmla="*/ 2546431 h 2581155"/>
              <a:gd name="connsiteX8" fmla="*/ 2013995 w 2453833"/>
              <a:gd name="connsiteY8" fmla="*/ 2569580 h 2581155"/>
              <a:gd name="connsiteX9" fmla="*/ 1979271 w 2453833"/>
              <a:gd name="connsiteY9" fmla="*/ 2581155 h 2581155"/>
              <a:gd name="connsiteX10" fmla="*/ 1782502 w 2453833"/>
              <a:gd name="connsiteY10" fmla="*/ 2569580 h 2581155"/>
              <a:gd name="connsiteX11" fmla="*/ 1724628 w 2453833"/>
              <a:gd name="connsiteY11" fmla="*/ 2534856 h 2581155"/>
              <a:gd name="connsiteX12" fmla="*/ 1689904 w 2453833"/>
              <a:gd name="connsiteY12" fmla="*/ 2511707 h 2581155"/>
              <a:gd name="connsiteX13" fmla="*/ 1632031 w 2453833"/>
              <a:gd name="connsiteY13" fmla="*/ 2465408 h 2581155"/>
              <a:gd name="connsiteX14" fmla="*/ 1608881 w 2453833"/>
              <a:gd name="connsiteY14" fmla="*/ 2430684 h 2581155"/>
              <a:gd name="connsiteX15" fmla="*/ 1562583 w 2453833"/>
              <a:gd name="connsiteY15" fmla="*/ 2372810 h 2581155"/>
              <a:gd name="connsiteX16" fmla="*/ 1551008 w 2453833"/>
              <a:gd name="connsiteY16" fmla="*/ 2338086 h 2581155"/>
              <a:gd name="connsiteX17" fmla="*/ 1527859 w 2453833"/>
              <a:gd name="connsiteY17" fmla="*/ 2303362 h 2581155"/>
              <a:gd name="connsiteX18" fmla="*/ 1504709 w 2453833"/>
              <a:gd name="connsiteY18" fmla="*/ 2222339 h 2581155"/>
              <a:gd name="connsiteX19" fmla="*/ 1504709 w 2453833"/>
              <a:gd name="connsiteY19" fmla="*/ 1921398 h 2581155"/>
              <a:gd name="connsiteX20" fmla="*/ 1527859 w 2453833"/>
              <a:gd name="connsiteY20" fmla="*/ 1828800 h 2581155"/>
              <a:gd name="connsiteX21" fmla="*/ 1539433 w 2453833"/>
              <a:gd name="connsiteY21" fmla="*/ 1770927 h 2581155"/>
              <a:gd name="connsiteX22" fmla="*/ 1527859 w 2453833"/>
              <a:gd name="connsiteY22" fmla="*/ 1713053 h 2581155"/>
              <a:gd name="connsiteX23" fmla="*/ 1493135 w 2453833"/>
              <a:gd name="connsiteY23" fmla="*/ 1724628 h 2581155"/>
              <a:gd name="connsiteX24" fmla="*/ 1481560 w 2453833"/>
              <a:gd name="connsiteY24" fmla="*/ 1759352 h 2581155"/>
              <a:gd name="connsiteX25" fmla="*/ 1446836 w 2453833"/>
              <a:gd name="connsiteY25" fmla="*/ 1770927 h 2581155"/>
              <a:gd name="connsiteX26" fmla="*/ 1423686 w 2453833"/>
              <a:gd name="connsiteY26" fmla="*/ 1794076 h 2581155"/>
              <a:gd name="connsiteX27" fmla="*/ 1388962 w 2453833"/>
              <a:gd name="connsiteY27" fmla="*/ 1805651 h 2581155"/>
              <a:gd name="connsiteX28" fmla="*/ 1145894 w 2453833"/>
              <a:gd name="connsiteY28" fmla="*/ 1794076 h 2581155"/>
              <a:gd name="connsiteX29" fmla="*/ 1088021 w 2453833"/>
              <a:gd name="connsiteY29" fmla="*/ 1747777 h 2581155"/>
              <a:gd name="connsiteX30" fmla="*/ 1053297 w 2453833"/>
              <a:gd name="connsiteY30" fmla="*/ 1736203 h 2581155"/>
              <a:gd name="connsiteX31" fmla="*/ 1030147 w 2453833"/>
              <a:gd name="connsiteY31" fmla="*/ 1713053 h 2581155"/>
              <a:gd name="connsiteX32" fmla="*/ 960699 w 2453833"/>
              <a:gd name="connsiteY32" fmla="*/ 1666755 h 2581155"/>
              <a:gd name="connsiteX33" fmla="*/ 914400 w 2453833"/>
              <a:gd name="connsiteY33" fmla="*/ 1620456 h 2581155"/>
              <a:gd name="connsiteX34" fmla="*/ 879676 w 2453833"/>
              <a:gd name="connsiteY34" fmla="*/ 1562582 h 2581155"/>
              <a:gd name="connsiteX35" fmla="*/ 856527 w 2453833"/>
              <a:gd name="connsiteY35" fmla="*/ 1469985 h 2581155"/>
              <a:gd name="connsiteX36" fmla="*/ 868102 w 2453833"/>
              <a:gd name="connsiteY36" fmla="*/ 1203767 h 2581155"/>
              <a:gd name="connsiteX37" fmla="*/ 891251 w 2453833"/>
              <a:gd name="connsiteY37" fmla="*/ 1134319 h 2581155"/>
              <a:gd name="connsiteX38" fmla="*/ 868102 w 2453833"/>
              <a:gd name="connsiteY38" fmla="*/ 1018572 h 2581155"/>
              <a:gd name="connsiteX39" fmla="*/ 844952 w 2453833"/>
              <a:gd name="connsiteY39" fmla="*/ 995423 h 2581155"/>
              <a:gd name="connsiteX40" fmla="*/ 833378 w 2453833"/>
              <a:gd name="connsiteY40" fmla="*/ 960699 h 2581155"/>
              <a:gd name="connsiteX41" fmla="*/ 798654 w 2453833"/>
              <a:gd name="connsiteY41" fmla="*/ 949124 h 2581155"/>
              <a:gd name="connsiteX42" fmla="*/ 775504 w 2453833"/>
              <a:gd name="connsiteY42" fmla="*/ 925975 h 2581155"/>
              <a:gd name="connsiteX43" fmla="*/ 706056 w 2453833"/>
              <a:gd name="connsiteY43" fmla="*/ 949124 h 2581155"/>
              <a:gd name="connsiteX44" fmla="*/ 613459 w 2453833"/>
              <a:gd name="connsiteY44" fmla="*/ 995423 h 2581155"/>
              <a:gd name="connsiteX45" fmla="*/ 520861 w 2453833"/>
              <a:gd name="connsiteY45" fmla="*/ 1018572 h 2581155"/>
              <a:gd name="connsiteX46" fmla="*/ 335666 w 2453833"/>
              <a:gd name="connsiteY46" fmla="*/ 1006998 h 2581155"/>
              <a:gd name="connsiteX47" fmla="*/ 231494 w 2453833"/>
              <a:gd name="connsiteY47" fmla="*/ 960699 h 2581155"/>
              <a:gd name="connsiteX48" fmla="*/ 196770 w 2453833"/>
              <a:gd name="connsiteY48" fmla="*/ 949124 h 2581155"/>
              <a:gd name="connsiteX49" fmla="*/ 185195 w 2453833"/>
              <a:gd name="connsiteY49" fmla="*/ 914400 h 2581155"/>
              <a:gd name="connsiteX50" fmla="*/ 150471 w 2453833"/>
              <a:gd name="connsiteY50" fmla="*/ 891251 h 2581155"/>
              <a:gd name="connsiteX51" fmla="*/ 104172 w 2453833"/>
              <a:gd name="connsiteY51" fmla="*/ 844952 h 2581155"/>
              <a:gd name="connsiteX52" fmla="*/ 57874 w 2453833"/>
              <a:gd name="connsiteY52" fmla="*/ 775504 h 2581155"/>
              <a:gd name="connsiteX53" fmla="*/ 34724 w 2453833"/>
              <a:gd name="connsiteY53" fmla="*/ 706056 h 2581155"/>
              <a:gd name="connsiteX54" fmla="*/ 0 w 2453833"/>
              <a:gd name="connsiteY54" fmla="*/ 636608 h 2581155"/>
              <a:gd name="connsiteX55" fmla="*/ 23150 w 2453833"/>
              <a:gd name="connsiteY55" fmla="*/ 393539 h 2581155"/>
              <a:gd name="connsiteX56" fmla="*/ 46299 w 2453833"/>
              <a:gd name="connsiteY56" fmla="*/ 324091 h 2581155"/>
              <a:gd name="connsiteX57" fmla="*/ 69448 w 2453833"/>
              <a:gd name="connsiteY57" fmla="*/ 289367 h 2581155"/>
              <a:gd name="connsiteX58" fmla="*/ 115747 w 2453833"/>
              <a:gd name="connsiteY58" fmla="*/ 231494 h 2581155"/>
              <a:gd name="connsiteX59" fmla="*/ 162046 w 2453833"/>
              <a:gd name="connsiteY59" fmla="*/ 185195 h 2581155"/>
              <a:gd name="connsiteX60" fmla="*/ 219919 w 2453833"/>
              <a:gd name="connsiteY60" fmla="*/ 138896 h 2581155"/>
              <a:gd name="connsiteX61" fmla="*/ 312517 w 2453833"/>
              <a:gd name="connsiteY61" fmla="*/ 69448 h 2581155"/>
              <a:gd name="connsiteX62" fmla="*/ 347241 w 2453833"/>
              <a:gd name="connsiteY62" fmla="*/ 46299 h 2581155"/>
              <a:gd name="connsiteX63" fmla="*/ 381965 w 2453833"/>
              <a:gd name="connsiteY63" fmla="*/ 23150 h 2581155"/>
              <a:gd name="connsiteX64" fmla="*/ 451413 w 2453833"/>
              <a:gd name="connsiteY64" fmla="*/ 0 h 2581155"/>
              <a:gd name="connsiteX65" fmla="*/ 752355 w 2453833"/>
              <a:gd name="connsiteY65" fmla="*/ 11575 h 2581155"/>
              <a:gd name="connsiteX66" fmla="*/ 775504 w 2453833"/>
              <a:gd name="connsiteY66" fmla="*/ 46299 h 2581155"/>
              <a:gd name="connsiteX67" fmla="*/ 821803 w 2453833"/>
              <a:gd name="connsiteY67" fmla="*/ 92598 h 2581155"/>
              <a:gd name="connsiteX68" fmla="*/ 868102 w 2453833"/>
              <a:gd name="connsiteY68" fmla="*/ 150471 h 2581155"/>
              <a:gd name="connsiteX69" fmla="*/ 902826 w 2453833"/>
              <a:gd name="connsiteY69" fmla="*/ 208345 h 2581155"/>
              <a:gd name="connsiteX70" fmla="*/ 914400 w 2453833"/>
              <a:gd name="connsiteY70" fmla="*/ 243069 h 2581155"/>
              <a:gd name="connsiteX71" fmla="*/ 925975 w 2453833"/>
              <a:gd name="connsiteY71" fmla="*/ 335666 h 2581155"/>
              <a:gd name="connsiteX72" fmla="*/ 960699 w 2453833"/>
              <a:gd name="connsiteY72" fmla="*/ 497712 h 2581155"/>
              <a:gd name="connsiteX73" fmla="*/ 972274 w 2453833"/>
              <a:gd name="connsiteY73" fmla="*/ 717631 h 2581155"/>
              <a:gd name="connsiteX74" fmla="*/ 1006998 w 2453833"/>
              <a:gd name="connsiteY74" fmla="*/ 775504 h 2581155"/>
              <a:gd name="connsiteX75" fmla="*/ 1053297 w 2453833"/>
              <a:gd name="connsiteY75" fmla="*/ 844952 h 2581155"/>
              <a:gd name="connsiteX76" fmla="*/ 1111170 w 2453833"/>
              <a:gd name="connsiteY76" fmla="*/ 902826 h 2581155"/>
              <a:gd name="connsiteX77" fmla="*/ 1145894 w 2453833"/>
              <a:gd name="connsiteY77" fmla="*/ 914400 h 2581155"/>
              <a:gd name="connsiteX78" fmla="*/ 1527859 w 2453833"/>
              <a:gd name="connsiteY78" fmla="*/ 925975 h 2581155"/>
              <a:gd name="connsiteX79" fmla="*/ 1562583 w 2453833"/>
              <a:gd name="connsiteY79" fmla="*/ 937550 h 2581155"/>
              <a:gd name="connsiteX80" fmla="*/ 1608881 w 2453833"/>
              <a:gd name="connsiteY80" fmla="*/ 949124 h 2581155"/>
              <a:gd name="connsiteX81" fmla="*/ 1655180 w 2453833"/>
              <a:gd name="connsiteY81" fmla="*/ 1006998 h 2581155"/>
              <a:gd name="connsiteX82" fmla="*/ 1689904 w 2453833"/>
              <a:gd name="connsiteY82" fmla="*/ 1030147 h 2581155"/>
              <a:gd name="connsiteX83" fmla="*/ 1736203 w 2453833"/>
              <a:gd name="connsiteY83" fmla="*/ 1076446 h 2581155"/>
              <a:gd name="connsiteX84" fmla="*/ 1759352 w 2453833"/>
              <a:gd name="connsiteY84" fmla="*/ 1157469 h 2581155"/>
              <a:gd name="connsiteX85" fmla="*/ 1794076 w 2453833"/>
              <a:gd name="connsiteY85" fmla="*/ 1273215 h 2581155"/>
              <a:gd name="connsiteX86" fmla="*/ 1805651 w 2453833"/>
              <a:gd name="connsiteY86" fmla="*/ 1504709 h 2581155"/>
              <a:gd name="connsiteX87" fmla="*/ 1828800 w 2453833"/>
              <a:gd name="connsiteY87" fmla="*/ 1574157 h 2581155"/>
              <a:gd name="connsiteX88" fmla="*/ 1886674 w 2453833"/>
              <a:gd name="connsiteY88" fmla="*/ 1620456 h 2581155"/>
              <a:gd name="connsiteX89" fmla="*/ 2118167 w 2453833"/>
              <a:gd name="connsiteY89" fmla="*/ 1608881 h 2581155"/>
              <a:gd name="connsiteX90" fmla="*/ 2152891 w 2453833"/>
              <a:gd name="connsiteY90" fmla="*/ 1620456 h 2581155"/>
              <a:gd name="connsiteX91" fmla="*/ 2176041 w 2453833"/>
              <a:gd name="connsiteY91" fmla="*/ 1643605 h 2581155"/>
              <a:gd name="connsiteX92" fmla="*/ 2245489 w 2453833"/>
              <a:gd name="connsiteY92" fmla="*/ 1666755 h 2581155"/>
              <a:gd name="connsiteX93" fmla="*/ 2268638 w 2453833"/>
              <a:gd name="connsiteY93" fmla="*/ 1701479 h 2581155"/>
              <a:gd name="connsiteX94" fmla="*/ 2291788 w 2453833"/>
              <a:gd name="connsiteY94" fmla="*/ 1724628 h 2581155"/>
              <a:gd name="connsiteX95" fmla="*/ 2361236 w 2453833"/>
              <a:gd name="connsiteY95" fmla="*/ 1817226 h 2581155"/>
              <a:gd name="connsiteX96" fmla="*/ 2407535 w 2453833"/>
              <a:gd name="connsiteY96" fmla="*/ 1909823 h 2581155"/>
              <a:gd name="connsiteX97" fmla="*/ 2442259 w 2453833"/>
              <a:gd name="connsiteY97" fmla="*/ 2025570 h 2581155"/>
              <a:gd name="connsiteX98" fmla="*/ 2453833 w 2453833"/>
              <a:gd name="connsiteY98" fmla="*/ 2060294 h 2581155"/>
              <a:gd name="connsiteX99" fmla="*/ 2430684 w 2453833"/>
              <a:gd name="connsiteY99" fmla="*/ 2233914 h 258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453833" h="2581155">
                <a:moveTo>
                  <a:pt x="2430684" y="2233914"/>
                </a:moveTo>
                <a:cubicBezTo>
                  <a:pt x="2347032" y="2331508"/>
                  <a:pt x="2386389" y="2289784"/>
                  <a:pt x="2314937" y="2361236"/>
                </a:cubicBezTo>
                <a:cubicBezTo>
                  <a:pt x="2303362" y="2372811"/>
                  <a:pt x="2293833" y="2386880"/>
                  <a:pt x="2280213" y="2395960"/>
                </a:cubicBezTo>
                <a:lnTo>
                  <a:pt x="2245489" y="2419109"/>
                </a:lnTo>
                <a:cubicBezTo>
                  <a:pt x="2234973" y="2434883"/>
                  <a:pt x="2217518" y="2465985"/>
                  <a:pt x="2199190" y="2476982"/>
                </a:cubicBezTo>
                <a:cubicBezTo>
                  <a:pt x="2188728" y="2483259"/>
                  <a:pt x="2176041" y="2484699"/>
                  <a:pt x="2164466" y="2488557"/>
                </a:cubicBezTo>
                <a:cubicBezTo>
                  <a:pt x="2105813" y="2547212"/>
                  <a:pt x="2181719" y="2478206"/>
                  <a:pt x="2106593" y="2523281"/>
                </a:cubicBezTo>
                <a:cubicBezTo>
                  <a:pt x="2097235" y="2528896"/>
                  <a:pt x="2093204" y="2541551"/>
                  <a:pt x="2083443" y="2546431"/>
                </a:cubicBezTo>
                <a:cubicBezTo>
                  <a:pt x="2061618" y="2557344"/>
                  <a:pt x="2037144" y="2561864"/>
                  <a:pt x="2013995" y="2569580"/>
                </a:cubicBezTo>
                <a:lnTo>
                  <a:pt x="1979271" y="2581155"/>
                </a:lnTo>
                <a:cubicBezTo>
                  <a:pt x="1913681" y="2577297"/>
                  <a:pt x="1847879" y="2576118"/>
                  <a:pt x="1782502" y="2569580"/>
                </a:cubicBezTo>
                <a:cubicBezTo>
                  <a:pt x="1742302" y="2565560"/>
                  <a:pt x="1752044" y="2556788"/>
                  <a:pt x="1724628" y="2534856"/>
                </a:cubicBezTo>
                <a:cubicBezTo>
                  <a:pt x="1713765" y="2526166"/>
                  <a:pt x="1700767" y="2520397"/>
                  <a:pt x="1689904" y="2511707"/>
                </a:cubicBezTo>
                <a:cubicBezTo>
                  <a:pt x="1607440" y="2445735"/>
                  <a:pt x="1738907" y="2536658"/>
                  <a:pt x="1632031" y="2465408"/>
                </a:cubicBezTo>
                <a:cubicBezTo>
                  <a:pt x="1624314" y="2453833"/>
                  <a:pt x="1617571" y="2441547"/>
                  <a:pt x="1608881" y="2430684"/>
                </a:cubicBezTo>
                <a:cubicBezTo>
                  <a:pt x="1580174" y="2394800"/>
                  <a:pt x="1586332" y="2420307"/>
                  <a:pt x="1562583" y="2372810"/>
                </a:cubicBezTo>
                <a:cubicBezTo>
                  <a:pt x="1557127" y="2361897"/>
                  <a:pt x="1556464" y="2348999"/>
                  <a:pt x="1551008" y="2338086"/>
                </a:cubicBezTo>
                <a:cubicBezTo>
                  <a:pt x="1544787" y="2325644"/>
                  <a:pt x="1534080" y="2315804"/>
                  <a:pt x="1527859" y="2303362"/>
                </a:cubicBezTo>
                <a:cubicBezTo>
                  <a:pt x="1519556" y="2286756"/>
                  <a:pt x="1508418" y="2237175"/>
                  <a:pt x="1504709" y="2222339"/>
                </a:cubicBezTo>
                <a:cubicBezTo>
                  <a:pt x="1489503" y="2085474"/>
                  <a:pt x="1484270" y="2091721"/>
                  <a:pt x="1504709" y="1921398"/>
                </a:cubicBezTo>
                <a:cubicBezTo>
                  <a:pt x="1508500" y="1889809"/>
                  <a:pt x="1521620" y="1859998"/>
                  <a:pt x="1527859" y="1828800"/>
                </a:cubicBezTo>
                <a:lnTo>
                  <a:pt x="1539433" y="1770927"/>
                </a:lnTo>
                <a:cubicBezTo>
                  <a:pt x="1535575" y="1751636"/>
                  <a:pt x="1541770" y="1726964"/>
                  <a:pt x="1527859" y="1713053"/>
                </a:cubicBezTo>
                <a:cubicBezTo>
                  <a:pt x="1519232" y="1704426"/>
                  <a:pt x="1501762" y="1716001"/>
                  <a:pt x="1493135" y="1724628"/>
                </a:cubicBezTo>
                <a:cubicBezTo>
                  <a:pt x="1484508" y="1733255"/>
                  <a:pt x="1490187" y="1750725"/>
                  <a:pt x="1481560" y="1759352"/>
                </a:cubicBezTo>
                <a:cubicBezTo>
                  <a:pt x="1472933" y="1767979"/>
                  <a:pt x="1458411" y="1767069"/>
                  <a:pt x="1446836" y="1770927"/>
                </a:cubicBezTo>
                <a:cubicBezTo>
                  <a:pt x="1439119" y="1778643"/>
                  <a:pt x="1433044" y="1788461"/>
                  <a:pt x="1423686" y="1794076"/>
                </a:cubicBezTo>
                <a:cubicBezTo>
                  <a:pt x="1413224" y="1800353"/>
                  <a:pt x="1401163" y="1805651"/>
                  <a:pt x="1388962" y="1805651"/>
                </a:cubicBezTo>
                <a:cubicBezTo>
                  <a:pt x="1307848" y="1805651"/>
                  <a:pt x="1226917" y="1797934"/>
                  <a:pt x="1145894" y="1794076"/>
                </a:cubicBezTo>
                <a:cubicBezTo>
                  <a:pt x="1058612" y="1764981"/>
                  <a:pt x="1162816" y="1807613"/>
                  <a:pt x="1088021" y="1747777"/>
                </a:cubicBezTo>
                <a:cubicBezTo>
                  <a:pt x="1078494" y="1740155"/>
                  <a:pt x="1064872" y="1740061"/>
                  <a:pt x="1053297" y="1736203"/>
                </a:cubicBezTo>
                <a:cubicBezTo>
                  <a:pt x="1045580" y="1728486"/>
                  <a:pt x="1038877" y="1719601"/>
                  <a:pt x="1030147" y="1713053"/>
                </a:cubicBezTo>
                <a:cubicBezTo>
                  <a:pt x="1007889" y="1696360"/>
                  <a:pt x="980372" y="1686428"/>
                  <a:pt x="960699" y="1666755"/>
                </a:cubicBezTo>
                <a:lnTo>
                  <a:pt x="914400" y="1620456"/>
                </a:lnTo>
                <a:cubicBezTo>
                  <a:pt x="881613" y="1522090"/>
                  <a:pt x="927340" y="1642024"/>
                  <a:pt x="879676" y="1562582"/>
                </a:cubicBezTo>
                <a:cubicBezTo>
                  <a:pt x="869000" y="1544789"/>
                  <a:pt x="859016" y="1482427"/>
                  <a:pt x="856527" y="1469985"/>
                </a:cubicBezTo>
                <a:cubicBezTo>
                  <a:pt x="860385" y="1381246"/>
                  <a:pt x="858962" y="1292119"/>
                  <a:pt x="868102" y="1203767"/>
                </a:cubicBezTo>
                <a:cubicBezTo>
                  <a:pt x="870613" y="1179495"/>
                  <a:pt x="891251" y="1134319"/>
                  <a:pt x="891251" y="1134319"/>
                </a:cubicBezTo>
                <a:cubicBezTo>
                  <a:pt x="889245" y="1120278"/>
                  <a:pt x="883252" y="1043821"/>
                  <a:pt x="868102" y="1018572"/>
                </a:cubicBezTo>
                <a:cubicBezTo>
                  <a:pt x="862487" y="1009214"/>
                  <a:pt x="852669" y="1003139"/>
                  <a:pt x="844952" y="995423"/>
                </a:cubicBezTo>
                <a:cubicBezTo>
                  <a:pt x="841094" y="983848"/>
                  <a:pt x="842005" y="969326"/>
                  <a:pt x="833378" y="960699"/>
                </a:cubicBezTo>
                <a:cubicBezTo>
                  <a:pt x="824751" y="952072"/>
                  <a:pt x="809116" y="955401"/>
                  <a:pt x="798654" y="949124"/>
                </a:cubicBezTo>
                <a:cubicBezTo>
                  <a:pt x="789296" y="943509"/>
                  <a:pt x="783221" y="933691"/>
                  <a:pt x="775504" y="925975"/>
                </a:cubicBezTo>
                <a:cubicBezTo>
                  <a:pt x="752355" y="933691"/>
                  <a:pt x="723310" y="931869"/>
                  <a:pt x="706056" y="949124"/>
                </a:cubicBezTo>
                <a:cubicBezTo>
                  <a:pt x="669618" y="985564"/>
                  <a:pt x="684394" y="977690"/>
                  <a:pt x="613459" y="995423"/>
                </a:cubicBezTo>
                <a:lnTo>
                  <a:pt x="520861" y="1018572"/>
                </a:lnTo>
                <a:cubicBezTo>
                  <a:pt x="459129" y="1014714"/>
                  <a:pt x="396951" y="1015355"/>
                  <a:pt x="335666" y="1006998"/>
                </a:cubicBezTo>
                <a:cubicBezTo>
                  <a:pt x="253551" y="995801"/>
                  <a:pt x="286219" y="988062"/>
                  <a:pt x="231494" y="960699"/>
                </a:cubicBezTo>
                <a:cubicBezTo>
                  <a:pt x="220581" y="955243"/>
                  <a:pt x="208345" y="952982"/>
                  <a:pt x="196770" y="949124"/>
                </a:cubicBezTo>
                <a:cubicBezTo>
                  <a:pt x="192912" y="937549"/>
                  <a:pt x="192817" y="923927"/>
                  <a:pt x="185195" y="914400"/>
                </a:cubicBezTo>
                <a:cubicBezTo>
                  <a:pt x="176505" y="903537"/>
                  <a:pt x="161033" y="900304"/>
                  <a:pt x="150471" y="891251"/>
                </a:cubicBezTo>
                <a:cubicBezTo>
                  <a:pt x="133900" y="877047"/>
                  <a:pt x="116279" y="863112"/>
                  <a:pt x="104172" y="844952"/>
                </a:cubicBezTo>
                <a:cubicBezTo>
                  <a:pt x="88739" y="821803"/>
                  <a:pt x="66672" y="801898"/>
                  <a:pt x="57874" y="775504"/>
                </a:cubicBezTo>
                <a:cubicBezTo>
                  <a:pt x="50157" y="752355"/>
                  <a:pt x="48259" y="726359"/>
                  <a:pt x="34724" y="706056"/>
                </a:cubicBezTo>
                <a:cubicBezTo>
                  <a:pt x="4807" y="661180"/>
                  <a:pt x="15974" y="684529"/>
                  <a:pt x="0" y="636608"/>
                </a:cubicBezTo>
                <a:cubicBezTo>
                  <a:pt x="6967" y="518170"/>
                  <a:pt x="-3019" y="480769"/>
                  <a:pt x="23150" y="393539"/>
                </a:cubicBezTo>
                <a:cubicBezTo>
                  <a:pt x="30162" y="370167"/>
                  <a:pt x="32764" y="344394"/>
                  <a:pt x="46299" y="324091"/>
                </a:cubicBezTo>
                <a:cubicBezTo>
                  <a:pt x="54015" y="312516"/>
                  <a:pt x="63227" y="301809"/>
                  <a:pt x="69448" y="289367"/>
                </a:cubicBezTo>
                <a:cubicBezTo>
                  <a:pt x="97402" y="233460"/>
                  <a:pt x="57213" y="270516"/>
                  <a:pt x="115747" y="231494"/>
                </a:cubicBezTo>
                <a:cubicBezTo>
                  <a:pt x="141002" y="155732"/>
                  <a:pt x="105926" y="230092"/>
                  <a:pt x="162046" y="185195"/>
                </a:cubicBezTo>
                <a:cubicBezTo>
                  <a:pt x="236838" y="125360"/>
                  <a:pt x="132639" y="167990"/>
                  <a:pt x="219919" y="138896"/>
                </a:cubicBezTo>
                <a:cubicBezTo>
                  <a:pt x="262742" y="96075"/>
                  <a:pt x="233990" y="121799"/>
                  <a:pt x="312517" y="69448"/>
                </a:cubicBezTo>
                <a:lnTo>
                  <a:pt x="347241" y="46299"/>
                </a:lnTo>
                <a:cubicBezTo>
                  <a:pt x="358816" y="38583"/>
                  <a:pt x="368768" y="27549"/>
                  <a:pt x="381965" y="23150"/>
                </a:cubicBezTo>
                <a:lnTo>
                  <a:pt x="451413" y="0"/>
                </a:lnTo>
                <a:cubicBezTo>
                  <a:pt x="551727" y="3858"/>
                  <a:pt x="652976" y="-2622"/>
                  <a:pt x="752355" y="11575"/>
                </a:cubicBezTo>
                <a:cubicBezTo>
                  <a:pt x="766126" y="13542"/>
                  <a:pt x="766451" y="35737"/>
                  <a:pt x="775504" y="46299"/>
                </a:cubicBezTo>
                <a:cubicBezTo>
                  <a:pt x="789708" y="62870"/>
                  <a:pt x="809696" y="74438"/>
                  <a:pt x="821803" y="92598"/>
                </a:cubicBezTo>
                <a:cubicBezTo>
                  <a:pt x="851005" y="136402"/>
                  <a:pt x="835115" y="117486"/>
                  <a:pt x="868102" y="150471"/>
                </a:cubicBezTo>
                <a:cubicBezTo>
                  <a:pt x="900889" y="248837"/>
                  <a:pt x="855162" y="128903"/>
                  <a:pt x="902826" y="208345"/>
                </a:cubicBezTo>
                <a:cubicBezTo>
                  <a:pt x="909103" y="218807"/>
                  <a:pt x="910542" y="231494"/>
                  <a:pt x="914400" y="243069"/>
                </a:cubicBezTo>
                <a:cubicBezTo>
                  <a:pt x="918258" y="273935"/>
                  <a:pt x="920861" y="304983"/>
                  <a:pt x="925975" y="335666"/>
                </a:cubicBezTo>
                <a:cubicBezTo>
                  <a:pt x="939111" y="414482"/>
                  <a:pt x="944891" y="434479"/>
                  <a:pt x="960699" y="497712"/>
                </a:cubicBezTo>
                <a:cubicBezTo>
                  <a:pt x="964557" y="571018"/>
                  <a:pt x="965628" y="644525"/>
                  <a:pt x="972274" y="717631"/>
                </a:cubicBezTo>
                <a:cubicBezTo>
                  <a:pt x="976090" y="759606"/>
                  <a:pt x="985246" y="746502"/>
                  <a:pt x="1006998" y="775504"/>
                </a:cubicBezTo>
                <a:cubicBezTo>
                  <a:pt x="1023691" y="797762"/>
                  <a:pt x="1037864" y="821803"/>
                  <a:pt x="1053297" y="844952"/>
                </a:cubicBezTo>
                <a:cubicBezTo>
                  <a:pt x="1076446" y="879675"/>
                  <a:pt x="1072588" y="883535"/>
                  <a:pt x="1111170" y="902826"/>
                </a:cubicBezTo>
                <a:cubicBezTo>
                  <a:pt x="1122083" y="908282"/>
                  <a:pt x="1133712" y="913723"/>
                  <a:pt x="1145894" y="914400"/>
                </a:cubicBezTo>
                <a:cubicBezTo>
                  <a:pt x="1273078" y="921466"/>
                  <a:pt x="1400537" y="922117"/>
                  <a:pt x="1527859" y="925975"/>
                </a:cubicBezTo>
                <a:cubicBezTo>
                  <a:pt x="1539434" y="929833"/>
                  <a:pt x="1550852" y="934198"/>
                  <a:pt x="1562583" y="937550"/>
                </a:cubicBezTo>
                <a:cubicBezTo>
                  <a:pt x="1577879" y="941920"/>
                  <a:pt x="1594653" y="942010"/>
                  <a:pt x="1608881" y="949124"/>
                </a:cubicBezTo>
                <a:cubicBezTo>
                  <a:pt x="1631791" y="960579"/>
                  <a:pt x="1638822" y="990640"/>
                  <a:pt x="1655180" y="1006998"/>
                </a:cubicBezTo>
                <a:cubicBezTo>
                  <a:pt x="1665017" y="1016835"/>
                  <a:pt x="1679342" y="1021094"/>
                  <a:pt x="1689904" y="1030147"/>
                </a:cubicBezTo>
                <a:cubicBezTo>
                  <a:pt x="1706475" y="1044351"/>
                  <a:pt x="1736203" y="1076446"/>
                  <a:pt x="1736203" y="1076446"/>
                </a:cubicBezTo>
                <a:cubicBezTo>
                  <a:pt x="1775103" y="1193143"/>
                  <a:pt x="1715751" y="1012131"/>
                  <a:pt x="1759352" y="1157469"/>
                </a:cubicBezTo>
                <a:cubicBezTo>
                  <a:pt x="1801623" y="1298374"/>
                  <a:pt x="1767398" y="1166499"/>
                  <a:pt x="1794076" y="1273215"/>
                </a:cubicBezTo>
                <a:cubicBezTo>
                  <a:pt x="1797934" y="1350380"/>
                  <a:pt x="1796795" y="1427957"/>
                  <a:pt x="1805651" y="1504709"/>
                </a:cubicBezTo>
                <a:cubicBezTo>
                  <a:pt x="1808448" y="1528950"/>
                  <a:pt x="1808497" y="1560621"/>
                  <a:pt x="1828800" y="1574157"/>
                </a:cubicBezTo>
                <a:cubicBezTo>
                  <a:pt x="1872604" y="1603360"/>
                  <a:pt x="1853687" y="1587471"/>
                  <a:pt x="1886674" y="1620456"/>
                </a:cubicBezTo>
                <a:cubicBezTo>
                  <a:pt x="2056253" y="1592193"/>
                  <a:pt x="1978995" y="1591485"/>
                  <a:pt x="2118167" y="1608881"/>
                </a:cubicBezTo>
                <a:cubicBezTo>
                  <a:pt x="2129742" y="1612739"/>
                  <a:pt x="2142429" y="1614179"/>
                  <a:pt x="2152891" y="1620456"/>
                </a:cubicBezTo>
                <a:cubicBezTo>
                  <a:pt x="2162249" y="1626071"/>
                  <a:pt x="2166280" y="1638725"/>
                  <a:pt x="2176041" y="1643605"/>
                </a:cubicBezTo>
                <a:cubicBezTo>
                  <a:pt x="2197866" y="1654518"/>
                  <a:pt x="2245489" y="1666755"/>
                  <a:pt x="2245489" y="1666755"/>
                </a:cubicBezTo>
                <a:cubicBezTo>
                  <a:pt x="2253205" y="1678330"/>
                  <a:pt x="2259948" y="1690616"/>
                  <a:pt x="2268638" y="1701479"/>
                </a:cubicBezTo>
                <a:cubicBezTo>
                  <a:pt x="2275455" y="1710000"/>
                  <a:pt x="2285240" y="1715898"/>
                  <a:pt x="2291788" y="1724628"/>
                </a:cubicBezTo>
                <a:cubicBezTo>
                  <a:pt x="2370320" y="1829336"/>
                  <a:pt x="2308144" y="1764134"/>
                  <a:pt x="2361236" y="1817226"/>
                </a:cubicBezTo>
                <a:cubicBezTo>
                  <a:pt x="2387836" y="1897027"/>
                  <a:pt x="2367130" y="1869420"/>
                  <a:pt x="2407535" y="1909823"/>
                </a:cubicBezTo>
                <a:cubicBezTo>
                  <a:pt x="2425028" y="1979801"/>
                  <a:pt x="2414076" y="1941021"/>
                  <a:pt x="2442259" y="2025570"/>
                </a:cubicBezTo>
                <a:cubicBezTo>
                  <a:pt x="2446117" y="2037145"/>
                  <a:pt x="2453833" y="2048093"/>
                  <a:pt x="2453833" y="2060294"/>
                </a:cubicBezTo>
                <a:lnTo>
                  <a:pt x="2430684" y="2233914"/>
                </a:lnTo>
                <a:close/>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30515" y="4673076"/>
            <a:ext cx="1430135" cy="369332"/>
          </a:xfrm>
          <a:prstGeom prst="rect">
            <a:avLst/>
          </a:prstGeom>
        </p:spPr>
        <p:txBody>
          <a:bodyPr wrap="none">
            <a:spAutoFit/>
          </a:bodyPr>
          <a:lstStyle/>
          <a:p>
            <a:r>
              <a:rPr lang="en-US" b="1" dirty="0" smtClean="0">
                <a:solidFill>
                  <a:srgbClr val="00B050"/>
                </a:solidFill>
              </a:rPr>
              <a:t>b. Rotate left</a:t>
            </a:r>
            <a:endParaRPr lang="en-US" b="1" dirty="0">
              <a:solidFill>
                <a:srgbClr val="00B050"/>
              </a:solidFill>
            </a:endParaRPr>
          </a:p>
        </p:txBody>
      </p:sp>
    </p:spTree>
    <p:extLst>
      <p:ext uri="{BB962C8B-B14F-4D97-AF65-F5344CB8AC3E}">
        <p14:creationId xmlns:p14="http://schemas.microsoft.com/office/powerpoint/2010/main" val="1469661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874174" y="757747"/>
            <a:ext cx="970458" cy="369332"/>
          </a:xfrm>
          <a:prstGeom prst="rect">
            <a:avLst/>
          </a:prstGeom>
          <a:noFill/>
        </p:spPr>
        <p:txBody>
          <a:bodyPr wrap="none" rtlCol="0">
            <a:spAutoFit/>
          </a:bodyPr>
          <a:lstStyle/>
          <a:p>
            <a:pPr algn="ctr"/>
            <a:r>
              <a:rPr lang="en-US" b="1" dirty="0">
                <a:solidFill>
                  <a:srgbClr val="FF0000"/>
                </a:solidFill>
              </a:rPr>
              <a:t>	3-2=1</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16</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92258" y="1935097"/>
            <a:ext cx="721672" cy="369332"/>
          </a:xfrm>
          <a:prstGeom prst="rect">
            <a:avLst/>
          </a:prstGeom>
          <a:noFill/>
        </p:spPr>
        <p:txBody>
          <a:bodyPr wrap="none" rtlCol="0">
            <a:spAutoFit/>
          </a:bodyPr>
          <a:lstStyle/>
          <a:p>
            <a:pPr algn="ctr"/>
            <a:r>
              <a:rPr lang="en-US" b="1" dirty="0">
                <a:solidFill>
                  <a:srgbClr val="FF0000"/>
                </a:solidFill>
              </a:rPr>
              <a:t>1-1=0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dirty="0"/>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122</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7</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1576704" y="1965540"/>
            <a:ext cx="1269259" cy="369332"/>
          </a:xfrm>
          <a:prstGeom prst="rect">
            <a:avLst/>
          </a:prstGeom>
          <a:noFill/>
        </p:spPr>
        <p:txBody>
          <a:bodyPr wrap="square" rtlCol="0">
            <a:spAutoFit/>
          </a:bodyPr>
          <a:lstStyle/>
          <a:p>
            <a:pPr algn="ctr"/>
            <a:r>
              <a:rPr lang="en-US" b="1" dirty="0">
                <a:solidFill>
                  <a:srgbClr val="FF0000"/>
                </a:solidFill>
              </a:rPr>
              <a:t>2-1=1</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914401" y="2690662"/>
            <a:ext cx="1324606" cy="369332"/>
          </a:xfrm>
          <a:prstGeom prst="rect">
            <a:avLst/>
          </a:prstGeom>
          <a:noFill/>
        </p:spPr>
        <p:txBody>
          <a:bodyPr wrap="square" rtlCol="0">
            <a:spAutoFit/>
          </a:bodyPr>
          <a:lstStyle/>
          <a:p>
            <a:pPr algn="ctr"/>
            <a:r>
              <a:rPr lang="en-US" b="1" dirty="0">
                <a:solidFill>
                  <a:srgbClr val="FF0000"/>
                </a:solidFill>
              </a:rPr>
              <a:t>1-1=0</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212829" y="3462064"/>
            <a:ext cx="1511571" cy="369332"/>
          </a:xfrm>
          <a:prstGeom prst="rect">
            <a:avLst/>
          </a:prstGeom>
          <a:noFill/>
        </p:spPr>
        <p:txBody>
          <a:bodyPr wrap="square" rtlCol="0">
            <a:spAutoFit/>
          </a:bodyPr>
          <a:lstStyle/>
          <a:p>
            <a:pPr algn="ctr"/>
            <a:r>
              <a:rPr lang="en-US" b="1" dirty="0">
                <a:solidFill>
                  <a:srgbClr val="FF0000"/>
                </a:solidFill>
              </a:rPr>
              <a:t>0-0=0</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6590244" y="3373749"/>
            <a:ext cx="1486956"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TextBox 34">
            <a:extLst>
              <a:ext uri="{FF2B5EF4-FFF2-40B4-BE49-F238E27FC236}">
                <a16:creationId xmlns:a16="http://schemas.microsoft.com/office/drawing/2014/main" xmlns="" id="{BF98CA6F-5140-BD4B-AFB7-D525C9D8DE49}"/>
              </a:ext>
            </a:extLst>
          </p:cNvPr>
          <p:cNvSpPr txBox="1"/>
          <p:nvPr/>
        </p:nvSpPr>
        <p:spPr>
          <a:xfrm>
            <a:off x="1573460" y="3523508"/>
            <a:ext cx="533400" cy="369332"/>
          </a:xfrm>
          <a:prstGeom prst="rect">
            <a:avLst/>
          </a:prstGeom>
          <a:noFill/>
        </p:spPr>
        <p:txBody>
          <a:bodyPr wrap="square" rtlCol="0">
            <a:spAutoFit/>
          </a:bodyPr>
          <a:lstStyle/>
          <a:p>
            <a:pPr algn="ctr"/>
            <a:r>
              <a:rPr lang="en-US" b="1" dirty="0"/>
              <a:t>3</a:t>
            </a:r>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685800" y="3998029"/>
            <a:ext cx="1383901"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2462109" y="346695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2462109" y="3642286"/>
            <a:ext cx="533400" cy="369332"/>
          </a:xfrm>
          <a:prstGeom prst="rect">
            <a:avLst/>
          </a:prstGeom>
          <a:noFill/>
        </p:spPr>
        <p:txBody>
          <a:bodyPr wrap="square" rtlCol="0">
            <a:spAutoFit/>
          </a:bodyPr>
          <a:lstStyle/>
          <a:p>
            <a:pPr algn="ctr"/>
            <a:r>
              <a:rPr lang="en-US" b="1" dirty="0"/>
              <a:t>5</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2265906" y="4202668"/>
            <a:ext cx="1391694" cy="369332"/>
          </a:xfrm>
          <a:prstGeom prst="rect">
            <a:avLst/>
          </a:prstGeom>
          <a:noFill/>
        </p:spPr>
        <p:txBody>
          <a:bodyPr wrap="square" rtlCol="0">
            <a:spAutoFit/>
          </a:bodyPr>
          <a:lstStyle/>
          <a:p>
            <a:pPr algn="ctr"/>
            <a:r>
              <a:rPr lang="en-US" b="1" dirty="0">
                <a:solidFill>
                  <a:srgbClr val="FF0000"/>
                </a:solidFill>
              </a:rPr>
              <a:t>0-0=0</a:t>
            </a:r>
          </a:p>
        </p:txBody>
      </p:sp>
      <p:cxnSp>
        <p:nvCxnSpPr>
          <p:cNvPr id="41" name="Straight Connector 40">
            <a:extLst>
              <a:ext uri="{FF2B5EF4-FFF2-40B4-BE49-F238E27FC236}">
                <a16:creationId xmlns:a16="http://schemas.microsoft.com/office/drawing/2014/main" xmlns="" id="{F445EA2F-B724-6444-8A90-425353C6577D}"/>
              </a:ext>
            </a:extLst>
          </p:cNvPr>
          <p:cNvCxnSpPr>
            <a:cxnSpLocks/>
            <a:stCxn id="17" idx="5"/>
          </p:cNvCxnSpPr>
          <p:nvPr/>
        </p:nvCxnSpPr>
        <p:spPr>
          <a:xfrm>
            <a:off x="2548844" y="3329816"/>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5457032" y="262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5457032" y="2803508"/>
            <a:ext cx="533400" cy="369332"/>
          </a:xfrm>
          <a:prstGeom prst="rect">
            <a:avLst/>
          </a:prstGeom>
          <a:noFill/>
        </p:spPr>
        <p:txBody>
          <a:bodyPr wrap="square" rtlCol="0">
            <a:spAutoFit/>
          </a:bodyPr>
          <a:lstStyle/>
          <a:p>
            <a:pPr algn="ctr"/>
            <a:r>
              <a:rPr lang="en-US" b="1" dirty="0"/>
              <a:t>15</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7" idx="3"/>
          </p:cNvCxnSpPr>
          <p:nvPr/>
        </p:nvCxnSpPr>
        <p:spPr>
          <a:xfrm flipH="1">
            <a:off x="5901283" y="2508230"/>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4715344" y="3412995"/>
            <a:ext cx="1368201" cy="369332"/>
          </a:xfrm>
          <a:prstGeom prst="rect">
            <a:avLst/>
          </a:prstGeom>
          <a:noFill/>
        </p:spPr>
        <p:txBody>
          <a:bodyPr wrap="square" rtlCol="0">
            <a:spAutoFit/>
          </a:bodyPr>
          <a:lstStyle/>
          <a:p>
            <a:pPr algn="ctr"/>
            <a:r>
              <a:rPr lang="en-US" b="1" dirty="0">
                <a:solidFill>
                  <a:srgbClr val="FF0000"/>
                </a:solidFill>
              </a:rPr>
              <a:t>0-0=0</a:t>
            </a:r>
          </a:p>
        </p:txBody>
      </p:sp>
    </p:spTree>
    <p:extLst>
      <p:ext uri="{BB962C8B-B14F-4D97-AF65-F5344CB8AC3E}">
        <p14:creationId xmlns:p14="http://schemas.microsoft.com/office/powerpoint/2010/main" val="3575052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562351" y="726672"/>
            <a:ext cx="1685407" cy="369332"/>
          </a:xfrm>
          <a:prstGeom prst="rect">
            <a:avLst/>
          </a:prstGeom>
          <a:noFill/>
        </p:spPr>
        <p:txBody>
          <a:bodyPr wrap="square" rtlCol="0">
            <a:spAutoFit/>
          </a:bodyPr>
          <a:lstStyle/>
          <a:p>
            <a:pPr algn="ctr"/>
            <a:r>
              <a:rPr lang="en-US" b="1" dirty="0" smtClean="0">
                <a:solidFill>
                  <a:srgbClr val="FF0000"/>
                </a:solidFill>
              </a:rPr>
              <a:t>3-2=1</a:t>
            </a:r>
            <a:endParaRPr lang="en-US" b="1" dirty="0">
              <a:solidFill>
                <a:srgbClr val="FF0000"/>
              </a:solidFill>
            </a:endParaRPr>
          </a:p>
        </p:txBody>
      </p:sp>
      <p:sp>
        <p:nvSpPr>
          <p:cNvPr id="6" name="TextBox 5">
            <a:extLst>
              <a:ext uri="{FF2B5EF4-FFF2-40B4-BE49-F238E27FC236}">
                <a16:creationId xmlns:a16="http://schemas.microsoft.com/office/drawing/2014/main" xmlns="" id="{F88BBB12-171E-004F-8604-FA1B82DCE3D7}"/>
              </a:ext>
            </a:extLst>
          </p:cNvPr>
          <p:cNvSpPr txBox="1"/>
          <p:nvPr/>
        </p:nvSpPr>
        <p:spPr>
          <a:xfrm>
            <a:off x="2603764" y="5410658"/>
            <a:ext cx="2943225" cy="369332"/>
          </a:xfrm>
          <a:prstGeom prst="rect">
            <a:avLst/>
          </a:prstGeom>
          <a:noFill/>
        </p:spPr>
        <p:txBody>
          <a:bodyPr wrap="square" rtlCol="0">
            <a:spAutoFit/>
          </a:bodyPr>
          <a:lstStyle/>
          <a:p>
            <a:r>
              <a:rPr lang="en-US" b="1" dirty="0"/>
              <a:t>Tree is Imbalanced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16</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92258" y="1935097"/>
            <a:ext cx="721672" cy="369332"/>
          </a:xfrm>
          <a:prstGeom prst="rect">
            <a:avLst/>
          </a:prstGeom>
          <a:noFill/>
        </p:spPr>
        <p:txBody>
          <a:bodyPr wrap="none" rtlCol="0">
            <a:spAutoFit/>
          </a:bodyPr>
          <a:lstStyle/>
          <a:p>
            <a:pPr algn="ctr"/>
            <a:r>
              <a:rPr lang="en-US" b="1" dirty="0">
                <a:solidFill>
                  <a:srgbClr val="FF0000"/>
                </a:solidFill>
              </a:rPr>
              <a:t>1-1=0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dirty="0"/>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123</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7</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2073577" y="1782501"/>
            <a:ext cx="721672" cy="369332"/>
          </a:xfrm>
          <a:prstGeom prst="rect">
            <a:avLst/>
          </a:prstGeom>
          <a:noFill/>
        </p:spPr>
        <p:txBody>
          <a:bodyPr wrap="none" rtlCol="0">
            <a:spAutoFit/>
          </a:bodyPr>
          <a:lstStyle/>
          <a:p>
            <a:pPr algn="ctr"/>
            <a:r>
              <a:rPr lang="en-US" b="1" dirty="0">
                <a:solidFill>
                  <a:srgbClr val="FF0000"/>
                </a:solidFill>
              </a:rPr>
              <a:t>3-1=2</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824423" y="2675368"/>
            <a:ext cx="1498074" cy="369332"/>
          </a:xfrm>
          <a:prstGeom prst="rect">
            <a:avLst/>
          </a:prstGeom>
          <a:noFill/>
        </p:spPr>
        <p:txBody>
          <a:bodyPr wrap="square" rtlCol="0">
            <a:spAutoFit/>
          </a:bodyPr>
          <a:lstStyle/>
          <a:p>
            <a:pPr algn="ctr"/>
            <a:r>
              <a:rPr lang="en-US" b="1" dirty="0">
                <a:solidFill>
                  <a:srgbClr val="FF0000"/>
                </a:solidFill>
              </a:rPr>
              <a:t>1-2=-1</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142390" y="2530592"/>
            <a:ext cx="1816371" cy="369332"/>
          </a:xfrm>
          <a:prstGeom prst="rect">
            <a:avLst/>
          </a:prstGeom>
          <a:noFill/>
        </p:spPr>
        <p:txBody>
          <a:bodyPr wrap="square" rtlCol="0">
            <a:spAutoFit/>
          </a:bodyPr>
          <a:lstStyle/>
          <a:p>
            <a:pPr algn="ctr"/>
            <a:r>
              <a:rPr lang="en-US" b="1" dirty="0">
                <a:solidFill>
                  <a:srgbClr val="FF0000"/>
                </a:solidFill>
              </a:rPr>
              <a:t>0-0=0</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18C45E9C-F32C-4D41-8B5D-413E8AE38602}"/>
              </a:ext>
            </a:extLst>
          </p:cNvPr>
          <p:cNvSpPr txBox="1"/>
          <p:nvPr/>
        </p:nvSpPr>
        <p:spPr>
          <a:xfrm>
            <a:off x="468063" y="721627"/>
            <a:ext cx="2210793" cy="400110"/>
          </a:xfrm>
          <a:prstGeom prst="rect">
            <a:avLst/>
          </a:prstGeom>
          <a:noFill/>
        </p:spPr>
        <p:txBody>
          <a:bodyPr wrap="square" rtlCol="0">
            <a:spAutoFit/>
          </a:bodyPr>
          <a:lstStyle/>
          <a:p>
            <a:r>
              <a:rPr lang="en-US" sz="2000" b="1" dirty="0">
                <a:solidFill>
                  <a:srgbClr val="FF0000"/>
                </a:solidFill>
              </a:rPr>
              <a:t>Step-10: </a:t>
            </a:r>
            <a:r>
              <a:rPr lang="en-US" sz="2000" b="1" dirty="0"/>
              <a:t>Insert 4</a:t>
            </a:r>
          </a:p>
        </p:txBody>
      </p: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6425849" y="3457620"/>
            <a:ext cx="1563156"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TextBox 34">
            <a:extLst>
              <a:ext uri="{FF2B5EF4-FFF2-40B4-BE49-F238E27FC236}">
                <a16:creationId xmlns:a16="http://schemas.microsoft.com/office/drawing/2014/main" xmlns="" id="{BF98CA6F-5140-BD4B-AFB7-D525C9D8DE49}"/>
              </a:ext>
            </a:extLst>
          </p:cNvPr>
          <p:cNvSpPr txBox="1"/>
          <p:nvPr/>
        </p:nvSpPr>
        <p:spPr>
          <a:xfrm>
            <a:off x="1573460" y="3523508"/>
            <a:ext cx="533400" cy="369332"/>
          </a:xfrm>
          <a:prstGeom prst="rect">
            <a:avLst/>
          </a:prstGeom>
          <a:noFill/>
        </p:spPr>
        <p:txBody>
          <a:bodyPr wrap="square" rtlCol="0">
            <a:spAutoFit/>
          </a:bodyPr>
          <a:lstStyle/>
          <a:p>
            <a:pPr algn="ctr"/>
            <a:r>
              <a:rPr lang="en-US" b="1" dirty="0"/>
              <a:t>3</a:t>
            </a:r>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824424" y="3998029"/>
            <a:ext cx="1245278"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2462109" y="346695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2462109" y="3642286"/>
            <a:ext cx="533400" cy="369332"/>
          </a:xfrm>
          <a:prstGeom prst="rect">
            <a:avLst/>
          </a:prstGeom>
          <a:noFill/>
        </p:spPr>
        <p:txBody>
          <a:bodyPr wrap="square" rtlCol="0">
            <a:spAutoFit/>
          </a:bodyPr>
          <a:lstStyle/>
          <a:p>
            <a:pPr algn="ctr"/>
            <a:r>
              <a:rPr lang="en-US" b="1" dirty="0"/>
              <a:t>5</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2732109" y="3748398"/>
            <a:ext cx="1427570"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1-0=1</a:t>
            </a:r>
          </a:p>
        </p:txBody>
      </p:sp>
      <p:cxnSp>
        <p:nvCxnSpPr>
          <p:cNvPr id="41" name="Straight Connector 40">
            <a:extLst>
              <a:ext uri="{FF2B5EF4-FFF2-40B4-BE49-F238E27FC236}">
                <a16:creationId xmlns:a16="http://schemas.microsoft.com/office/drawing/2014/main" xmlns="" id="{F445EA2F-B724-6444-8A90-425353C6577D}"/>
              </a:ext>
            </a:extLst>
          </p:cNvPr>
          <p:cNvCxnSpPr>
            <a:cxnSpLocks/>
            <a:stCxn id="17" idx="5"/>
          </p:cNvCxnSpPr>
          <p:nvPr/>
        </p:nvCxnSpPr>
        <p:spPr>
          <a:xfrm>
            <a:off x="2548844" y="3329816"/>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5457032" y="262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5457032" y="2803508"/>
            <a:ext cx="533400" cy="369332"/>
          </a:xfrm>
          <a:prstGeom prst="rect">
            <a:avLst/>
          </a:prstGeom>
          <a:noFill/>
        </p:spPr>
        <p:txBody>
          <a:bodyPr wrap="square" rtlCol="0">
            <a:spAutoFit/>
          </a:bodyPr>
          <a:lstStyle/>
          <a:p>
            <a:pPr algn="ctr"/>
            <a:r>
              <a:rPr lang="en-US" b="1" dirty="0"/>
              <a:t>15</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7" idx="3"/>
          </p:cNvCxnSpPr>
          <p:nvPr/>
        </p:nvCxnSpPr>
        <p:spPr>
          <a:xfrm flipH="1">
            <a:off x="5901283" y="2508230"/>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4738779" y="3383791"/>
            <a:ext cx="1321332" cy="369332"/>
          </a:xfrm>
          <a:prstGeom prst="rect">
            <a:avLst/>
          </a:prstGeom>
          <a:noFill/>
        </p:spPr>
        <p:txBody>
          <a:bodyPr wrap="square" rtlCol="0">
            <a:spAutoFit/>
          </a:bodyPr>
          <a:lstStyle/>
          <a:p>
            <a:pPr algn="ctr"/>
            <a:r>
              <a:rPr lang="en-US" b="1" dirty="0">
                <a:solidFill>
                  <a:srgbClr val="FF0000"/>
                </a:solidFill>
              </a:rPr>
              <a:t>0-0=0</a:t>
            </a:r>
          </a:p>
        </p:txBody>
      </p:sp>
      <p:sp>
        <p:nvSpPr>
          <p:cNvPr id="46" name="Oval 45">
            <a:extLst>
              <a:ext uri="{FF2B5EF4-FFF2-40B4-BE49-F238E27FC236}">
                <a16:creationId xmlns:a16="http://schemas.microsoft.com/office/drawing/2014/main" xmlns="" id="{C8CCE305-22A8-DE4C-A2F7-740F3C840C27}"/>
              </a:ext>
            </a:extLst>
          </p:cNvPr>
          <p:cNvSpPr/>
          <p:nvPr/>
        </p:nvSpPr>
        <p:spPr>
          <a:xfrm>
            <a:off x="2015443" y="4197186"/>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TextBox 46">
            <a:extLst>
              <a:ext uri="{FF2B5EF4-FFF2-40B4-BE49-F238E27FC236}">
                <a16:creationId xmlns:a16="http://schemas.microsoft.com/office/drawing/2014/main" xmlns="" id="{0880BF76-092B-4548-A71D-346DBD549B95}"/>
              </a:ext>
            </a:extLst>
          </p:cNvPr>
          <p:cNvSpPr txBox="1"/>
          <p:nvPr/>
        </p:nvSpPr>
        <p:spPr>
          <a:xfrm>
            <a:off x="2015443" y="4372520"/>
            <a:ext cx="533400" cy="369332"/>
          </a:xfrm>
          <a:prstGeom prst="rect">
            <a:avLst/>
          </a:prstGeom>
          <a:noFill/>
        </p:spPr>
        <p:txBody>
          <a:bodyPr wrap="square" rtlCol="0">
            <a:spAutoFit/>
          </a:bodyPr>
          <a:lstStyle/>
          <a:p>
            <a:pPr algn="ctr"/>
            <a:r>
              <a:rPr lang="en-US" b="1" dirty="0"/>
              <a:t>4</a:t>
            </a:r>
          </a:p>
        </p:txBody>
      </p:sp>
      <p:cxnSp>
        <p:nvCxnSpPr>
          <p:cNvPr id="48" name="Straight Connector 47">
            <a:extLst>
              <a:ext uri="{FF2B5EF4-FFF2-40B4-BE49-F238E27FC236}">
                <a16:creationId xmlns:a16="http://schemas.microsoft.com/office/drawing/2014/main" xmlns="" id="{2AC11D31-89CC-C941-B2A5-53960AA05981}"/>
              </a:ext>
            </a:extLst>
          </p:cNvPr>
          <p:cNvCxnSpPr>
            <a:cxnSpLocks/>
          </p:cNvCxnSpPr>
          <p:nvPr/>
        </p:nvCxnSpPr>
        <p:spPr>
          <a:xfrm flipH="1">
            <a:off x="2438810" y="4108938"/>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178CFFD5-2D3A-FE49-AB13-2E1254D5F8C3}"/>
              </a:ext>
            </a:extLst>
          </p:cNvPr>
          <p:cNvSpPr txBox="1"/>
          <p:nvPr/>
        </p:nvSpPr>
        <p:spPr>
          <a:xfrm>
            <a:off x="1552042" y="5005232"/>
            <a:ext cx="1285990" cy="369332"/>
          </a:xfrm>
          <a:prstGeom prst="rect">
            <a:avLst/>
          </a:prstGeom>
          <a:noFill/>
        </p:spPr>
        <p:txBody>
          <a:bodyPr wrap="square" rtlCol="0">
            <a:spAutoFit/>
          </a:bodyPr>
          <a:lstStyle/>
          <a:p>
            <a:pPr algn="ctr"/>
            <a:r>
              <a:rPr lang="en-US" b="1" dirty="0">
                <a:solidFill>
                  <a:srgbClr val="FF0000"/>
                </a:solidFill>
              </a:rPr>
              <a:t>0-0=0</a:t>
            </a:r>
          </a:p>
        </p:txBody>
      </p:sp>
      <p:sp>
        <p:nvSpPr>
          <p:cNvPr id="15" name="Freeform 14">
            <a:extLst>
              <a:ext uri="{FF2B5EF4-FFF2-40B4-BE49-F238E27FC236}">
                <a16:creationId xmlns:a16="http://schemas.microsoft.com/office/drawing/2014/main" xmlns="" id="{F37E48EF-701E-454A-8521-A3373653D56D}"/>
              </a:ext>
            </a:extLst>
          </p:cNvPr>
          <p:cNvSpPr/>
          <p:nvPr/>
        </p:nvSpPr>
        <p:spPr>
          <a:xfrm>
            <a:off x="2012103" y="1782503"/>
            <a:ext cx="1364812" cy="2523281"/>
          </a:xfrm>
          <a:custGeom>
            <a:avLst/>
            <a:gdLst>
              <a:gd name="connsiteX0" fmla="*/ 1345188 w 1819750"/>
              <a:gd name="connsiteY0" fmla="*/ 1701479 h 2523281"/>
              <a:gd name="connsiteX1" fmla="*/ 1379912 w 1819750"/>
              <a:gd name="connsiteY1" fmla="*/ 1851950 h 2523281"/>
              <a:gd name="connsiteX2" fmla="*/ 1391487 w 1819750"/>
              <a:gd name="connsiteY2" fmla="*/ 1886674 h 2523281"/>
              <a:gd name="connsiteX3" fmla="*/ 1403061 w 1819750"/>
              <a:gd name="connsiteY3" fmla="*/ 1921398 h 2523281"/>
              <a:gd name="connsiteX4" fmla="*/ 1391487 w 1819750"/>
              <a:gd name="connsiteY4" fmla="*/ 2176041 h 2523281"/>
              <a:gd name="connsiteX5" fmla="*/ 1379912 w 1819750"/>
              <a:gd name="connsiteY5" fmla="*/ 2210765 h 2523281"/>
              <a:gd name="connsiteX6" fmla="*/ 1333613 w 1819750"/>
              <a:gd name="connsiteY6" fmla="*/ 2280213 h 2523281"/>
              <a:gd name="connsiteX7" fmla="*/ 1322039 w 1819750"/>
              <a:gd name="connsiteY7" fmla="*/ 2314937 h 2523281"/>
              <a:gd name="connsiteX8" fmla="*/ 1287314 w 1819750"/>
              <a:gd name="connsiteY8" fmla="*/ 2338086 h 2523281"/>
              <a:gd name="connsiteX9" fmla="*/ 1229441 w 1819750"/>
              <a:gd name="connsiteY9" fmla="*/ 2384385 h 2523281"/>
              <a:gd name="connsiteX10" fmla="*/ 1217866 w 1819750"/>
              <a:gd name="connsiteY10" fmla="*/ 2419109 h 2523281"/>
              <a:gd name="connsiteX11" fmla="*/ 1183142 w 1819750"/>
              <a:gd name="connsiteY11" fmla="*/ 2442258 h 2523281"/>
              <a:gd name="connsiteX12" fmla="*/ 1125269 w 1819750"/>
              <a:gd name="connsiteY12" fmla="*/ 2476983 h 2523281"/>
              <a:gd name="connsiteX13" fmla="*/ 1090545 w 1819750"/>
              <a:gd name="connsiteY13" fmla="*/ 2500132 h 2523281"/>
              <a:gd name="connsiteX14" fmla="*/ 1021097 w 1819750"/>
              <a:gd name="connsiteY14" fmla="*/ 2523281 h 2523281"/>
              <a:gd name="connsiteX15" fmla="*/ 766454 w 1819750"/>
              <a:gd name="connsiteY15" fmla="*/ 2511707 h 2523281"/>
              <a:gd name="connsiteX16" fmla="*/ 743304 w 1819750"/>
              <a:gd name="connsiteY16" fmla="*/ 2488557 h 2523281"/>
              <a:gd name="connsiteX17" fmla="*/ 731730 w 1819750"/>
              <a:gd name="connsiteY17" fmla="*/ 2453833 h 2523281"/>
              <a:gd name="connsiteX18" fmla="*/ 639132 w 1819750"/>
              <a:gd name="connsiteY18" fmla="*/ 2407534 h 2523281"/>
              <a:gd name="connsiteX19" fmla="*/ 569684 w 1819750"/>
              <a:gd name="connsiteY19" fmla="*/ 2361236 h 2523281"/>
              <a:gd name="connsiteX20" fmla="*/ 534960 w 1819750"/>
              <a:gd name="connsiteY20" fmla="*/ 2291788 h 2523281"/>
              <a:gd name="connsiteX21" fmla="*/ 523385 w 1819750"/>
              <a:gd name="connsiteY21" fmla="*/ 2257064 h 2523281"/>
              <a:gd name="connsiteX22" fmla="*/ 500236 w 1819750"/>
              <a:gd name="connsiteY22" fmla="*/ 2129742 h 2523281"/>
              <a:gd name="connsiteX23" fmla="*/ 511811 w 1819750"/>
              <a:gd name="connsiteY23" fmla="*/ 1921398 h 2523281"/>
              <a:gd name="connsiteX24" fmla="*/ 534960 w 1819750"/>
              <a:gd name="connsiteY24" fmla="*/ 1898248 h 2523281"/>
              <a:gd name="connsiteX25" fmla="*/ 546535 w 1819750"/>
              <a:gd name="connsiteY25" fmla="*/ 1863524 h 2523281"/>
              <a:gd name="connsiteX26" fmla="*/ 569684 w 1819750"/>
              <a:gd name="connsiteY26" fmla="*/ 1828800 h 2523281"/>
              <a:gd name="connsiteX27" fmla="*/ 592833 w 1819750"/>
              <a:gd name="connsiteY27" fmla="*/ 1759352 h 2523281"/>
              <a:gd name="connsiteX28" fmla="*/ 523385 w 1819750"/>
              <a:gd name="connsiteY28" fmla="*/ 1782502 h 2523281"/>
              <a:gd name="connsiteX29" fmla="*/ 430788 w 1819750"/>
              <a:gd name="connsiteY29" fmla="*/ 1759352 h 2523281"/>
              <a:gd name="connsiteX30" fmla="*/ 396064 w 1819750"/>
              <a:gd name="connsiteY30" fmla="*/ 1736203 h 2523281"/>
              <a:gd name="connsiteX31" fmla="*/ 372914 w 1819750"/>
              <a:gd name="connsiteY31" fmla="*/ 1713053 h 2523281"/>
              <a:gd name="connsiteX32" fmla="*/ 338190 w 1819750"/>
              <a:gd name="connsiteY32" fmla="*/ 1701479 h 2523281"/>
              <a:gd name="connsiteX33" fmla="*/ 280317 w 1819750"/>
              <a:gd name="connsiteY33" fmla="*/ 1689904 h 2523281"/>
              <a:gd name="connsiteX34" fmla="*/ 210869 w 1819750"/>
              <a:gd name="connsiteY34" fmla="*/ 1666755 h 2523281"/>
              <a:gd name="connsiteX35" fmla="*/ 164570 w 1819750"/>
              <a:gd name="connsiteY35" fmla="*/ 1620456 h 2523281"/>
              <a:gd name="connsiteX36" fmla="*/ 106697 w 1819750"/>
              <a:gd name="connsiteY36" fmla="*/ 1574157 h 2523281"/>
              <a:gd name="connsiteX37" fmla="*/ 95122 w 1819750"/>
              <a:gd name="connsiteY37" fmla="*/ 1539433 h 2523281"/>
              <a:gd name="connsiteX38" fmla="*/ 60398 w 1819750"/>
              <a:gd name="connsiteY38" fmla="*/ 1516284 h 2523281"/>
              <a:gd name="connsiteX39" fmla="*/ 14099 w 1819750"/>
              <a:gd name="connsiteY39" fmla="*/ 1423686 h 2523281"/>
              <a:gd name="connsiteX40" fmla="*/ 14099 w 1819750"/>
              <a:gd name="connsiteY40" fmla="*/ 1215342 h 2523281"/>
              <a:gd name="connsiteX41" fmla="*/ 25674 w 1819750"/>
              <a:gd name="connsiteY41" fmla="*/ 1180618 h 2523281"/>
              <a:gd name="connsiteX42" fmla="*/ 48823 w 1819750"/>
              <a:gd name="connsiteY42" fmla="*/ 1145894 h 2523281"/>
              <a:gd name="connsiteX43" fmla="*/ 95122 w 1819750"/>
              <a:gd name="connsiteY43" fmla="*/ 1099595 h 2523281"/>
              <a:gd name="connsiteX44" fmla="*/ 164570 w 1819750"/>
              <a:gd name="connsiteY44" fmla="*/ 983848 h 2523281"/>
              <a:gd name="connsiteX45" fmla="*/ 187720 w 1819750"/>
              <a:gd name="connsiteY45" fmla="*/ 960699 h 2523281"/>
              <a:gd name="connsiteX46" fmla="*/ 257168 w 1819750"/>
              <a:gd name="connsiteY46" fmla="*/ 937550 h 2523281"/>
              <a:gd name="connsiteX47" fmla="*/ 315041 w 1819750"/>
              <a:gd name="connsiteY47" fmla="*/ 902826 h 2523281"/>
              <a:gd name="connsiteX48" fmla="*/ 338190 w 1819750"/>
              <a:gd name="connsiteY48" fmla="*/ 879676 h 2523281"/>
              <a:gd name="connsiteX49" fmla="*/ 407639 w 1819750"/>
              <a:gd name="connsiteY49" fmla="*/ 856527 h 2523281"/>
              <a:gd name="connsiteX50" fmla="*/ 477087 w 1819750"/>
              <a:gd name="connsiteY50" fmla="*/ 833377 h 2523281"/>
              <a:gd name="connsiteX51" fmla="*/ 511811 w 1819750"/>
              <a:gd name="connsiteY51" fmla="*/ 821803 h 2523281"/>
              <a:gd name="connsiteX52" fmla="*/ 627557 w 1819750"/>
              <a:gd name="connsiteY52" fmla="*/ 833377 h 2523281"/>
              <a:gd name="connsiteX53" fmla="*/ 697006 w 1819750"/>
              <a:gd name="connsiteY53" fmla="*/ 856527 h 2523281"/>
              <a:gd name="connsiteX54" fmla="*/ 801178 w 1819750"/>
              <a:gd name="connsiteY54" fmla="*/ 833377 h 2523281"/>
              <a:gd name="connsiteX55" fmla="*/ 824327 w 1819750"/>
              <a:gd name="connsiteY55" fmla="*/ 798653 h 2523281"/>
              <a:gd name="connsiteX56" fmla="*/ 859051 w 1819750"/>
              <a:gd name="connsiteY56" fmla="*/ 775504 h 2523281"/>
              <a:gd name="connsiteX57" fmla="*/ 905350 w 1819750"/>
              <a:gd name="connsiteY57" fmla="*/ 729205 h 2523281"/>
              <a:gd name="connsiteX58" fmla="*/ 916925 w 1819750"/>
              <a:gd name="connsiteY58" fmla="*/ 694481 h 2523281"/>
              <a:gd name="connsiteX59" fmla="*/ 893775 w 1819750"/>
              <a:gd name="connsiteY59" fmla="*/ 625033 h 2523281"/>
              <a:gd name="connsiteX60" fmla="*/ 893775 w 1819750"/>
              <a:gd name="connsiteY60" fmla="*/ 347241 h 2523281"/>
              <a:gd name="connsiteX61" fmla="*/ 951649 w 1819750"/>
              <a:gd name="connsiteY61" fmla="*/ 266218 h 2523281"/>
              <a:gd name="connsiteX62" fmla="*/ 1009522 w 1819750"/>
              <a:gd name="connsiteY62" fmla="*/ 208345 h 2523281"/>
              <a:gd name="connsiteX63" fmla="*/ 1090545 w 1819750"/>
              <a:gd name="connsiteY63" fmla="*/ 150471 h 2523281"/>
              <a:gd name="connsiteX64" fmla="*/ 1159993 w 1819750"/>
              <a:gd name="connsiteY64" fmla="*/ 69448 h 2523281"/>
              <a:gd name="connsiteX65" fmla="*/ 1229441 w 1819750"/>
              <a:gd name="connsiteY65" fmla="*/ 11575 h 2523281"/>
              <a:gd name="connsiteX66" fmla="*/ 1264165 w 1819750"/>
              <a:gd name="connsiteY66" fmla="*/ 0 h 2523281"/>
              <a:gd name="connsiteX67" fmla="*/ 1368337 w 1819750"/>
              <a:gd name="connsiteY67" fmla="*/ 11575 h 2523281"/>
              <a:gd name="connsiteX68" fmla="*/ 1437785 w 1819750"/>
              <a:gd name="connsiteY68" fmla="*/ 34724 h 2523281"/>
              <a:gd name="connsiteX69" fmla="*/ 1472509 w 1819750"/>
              <a:gd name="connsiteY69" fmla="*/ 46299 h 2523281"/>
              <a:gd name="connsiteX70" fmla="*/ 1507233 w 1819750"/>
              <a:gd name="connsiteY70" fmla="*/ 57874 h 2523281"/>
              <a:gd name="connsiteX71" fmla="*/ 1553532 w 1819750"/>
              <a:gd name="connsiteY71" fmla="*/ 69448 h 2523281"/>
              <a:gd name="connsiteX72" fmla="*/ 1622980 w 1819750"/>
              <a:gd name="connsiteY72" fmla="*/ 92598 h 2523281"/>
              <a:gd name="connsiteX73" fmla="*/ 1657704 w 1819750"/>
              <a:gd name="connsiteY73" fmla="*/ 104172 h 2523281"/>
              <a:gd name="connsiteX74" fmla="*/ 1692428 w 1819750"/>
              <a:gd name="connsiteY74" fmla="*/ 115747 h 2523281"/>
              <a:gd name="connsiteX75" fmla="*/ 1738727 w 1819750"/>
              <a:gd name="connsiteY75" fmla="*/ 162046 h 2523281"/>
              <a:gd name="connsiteX76" fmla="*/ 1750302 w 1819750"/>
              <a:gd name="connsiteY76" fmla="*/ 196770 h 2523281"/>
              <a:gd name="connsiteX77" fmla="*/ 1773451 w 1819750"/>
              <a:gd name="connsiteY77" fmla="*/ 231494 h 2523281"/>
              <a:gd name="connsiteX78" fmla="*/ 1796601 w 1819750"/>
              <a:gd name="connsiteY78" fmla="*/ 300942 h 2523281"/>
              <a:gd name="connsiteX79" fmla="*/ 1808175 w 1819750"/>
              <a:gd name="connsiteY79" fmla="*/ 335666 h 2523281"/>
              <a:gd name="connsiteX80" fmla="*/ 1819750 w 1819750"/>
              <a:gd name="connsiteY80" fmla="*/ 370390 h 2523281"/>
              <a:gd name="connsiteX81" fmla="*/ 1808175 w 1819750"/>
              <a:gd name="connsiteY81" fmla="*/ 555585 h 2523281"/>
              <a:gd name="connsiteX82" fmla="*/ 1785026 w 1819750"/>
              <a:gd name="connsiteY82" fmla="*/ 625033 h 2523281"/>
              <a:gd name="connsiteX83" fmla="*/ 1761876 w 1819750"/>
              <a:gd name="connsiteY83" fmla="*/ 648183 h 2523281"/>
              <a:gd name="connsiteX84" fmla="*/ 1738727 w 1819750"/>
              <a:gd name="connsiteY84" fmla="*/ 717631 h 2523281"/>
              <a:gd name="connsiteX85" fmla="*/ 1680854 w 1819750"/>
              <a:gd name="connsiteY85" fmla="*/ 821803 h 2523281"/>
              <a:gd name="connsiteX86" fmla="*/ 1657704 w 1819750"/>
              <a:gd name="connsiteY86" fmla="*/ 844952 h 2523281"/>
              <a:gd name="connsiteX87" fmla="*/ 1588256 w 1819750"/>
              <a:gd name="connsiteY87" fmla="*/ 891251 h 2523281"/>
              <a:gd name="connsiteX88" fmla="*/ 1553532 w 1819750"/>
              <a:gd name="connsiteY88" fmla="*/ 914400 h 2523281"/>
              <a:gd name="connsiteX89" fmla="*/ 1449360 w 1819750"/>
              <a:gd name="connsiteY89" fmla="*/ 949124 h 2523281"/>
              <a:gd name="connsiteX90" fmla="*/ 1414636 w 1819750"/>
              <a:gd name="connsiteY90" fmla="*/ 960699 h 2523281"/>
              <a:gd name="connsiteX91" fmla="*/ 1241016 w 1819750"/>
              <a:gd name="connsiteY91" fmla="*/ 925975 h 2523281"/>
              <a:gd name="connsiteX92" fmla="*/ 1171568 w 1819750"/>
              <a:gd name="connsiteY92" fmla="*/ 902826 h 2523281"/>
              <a:gd name="connsiteX93" fmla="*/ 1136844 w 1819750"/>
              <a:gd name="connsiteY93" fmla="*/ 891251 h 2523281"/>
              <a:gd name="connsiteX94" fmla="*/ 1055821 w 1819750"/>
              <a:gd name="connsiteY94" fmla="*/ 902826 h 2523281"/>
              <a:gd name="connsiteX95" fmla="*/ 986373 w 1819750"/>
              <a:gd name="connsiteY95" fmla="*/ 925975 h 2523281"/>
              <a:gd name="connsiteX96" fmla="*/ 928499 w 1819750"/>
              <a:gd name="connsiteY96" fmla="*/ 960699 h 2523281"/>
              <a:gd name="connsiteX97" fmla="*/ 870626 w 1819750"/>
              <a:gd name="connsiteY97" fmla="*/ 1006998 h 2523281"/>
              <a:gd name="connsiteX98" fmla="*/ 893775 w 1819750"/>
              <a:gd name="connsiteY98" fmla="*/ 1041722 h 2523281"/>
              <a:gd name="connsiteX99" fmla="*/ 916925 w 1819750"/>
              <a:gd name="connsiteY99" fmla="*/ 1064871 h 2523281"/>
              <a:gd name="connsiteX100" fmla="*/ 928499 w 1819750"/>
              <a:gd name="connsiteY100" fmla="*/ 1111170 h 2523281"/>
              <a:gd name="connsiteX101" fmla="*/ 928499 w 1819750"/>
              <a:gd name="connsiteY101" fmla="*/ 1446836 h 2523281"/>
              <a:gd name="connsiteX102" fmla="*/ 905350 w 1819750"/>
              <a:gd name="connsiteY102" fmla="*/ 1516284 h 2523281"/>
              <a:gd name="connsiteX103" fmla="*/ 882201 w 1819750"/>
              <a:gd name="connsiteY103" fmla="*/ 1551008 h 2523281"/>
              <a:gd name="connsiteX104" fmla="*/ 893775 w 1819750"/>
              <a:gd name="connsiteY104" fmla="*/ 1597307 h 2523281"/>
              <a:gd name="connsiteX105" fmla="*/ 1125269 w 1819750"/>
              <a:gd name="connsiteY105" fmla="*/ 1643605 h 2523281"/>
              <a:gd name="connsiteX106" fmla="*/ 1194717 w 1819750"/>
              <a:gd name="connsiteY106" fmla="*/ 1666755 h 2523281"/>
              <a:gd name="connsiteX107" fmla="*/ 1264165 w 1819750"/>
              <a:gd name="connsiteY107" fmla="*/ 1713053 h 2523281"/>
              <a:gd name="connsiteX108" fmla="*/ 1345188 w 1819750"/>
              <a:gd name="connsiteY108" fmla="*/ 1701479 h 252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819750" h="2523281">
                <a:moveTo>
                  <a:pt x="1345188" y="1701479"/>
                </a:moveTo>
                <a:cubicBezTo>
                  <a:pt x="1360214" y="1806656"/>
                  <a:pt x="1348136" y="1756623"/>
                  <a:pt x="1379912" y="1851950"/>
                </a:cubicBezTo>
                <a:lnTo>
                  <a:pt x="1391487" y="1886674"/>
                </a:lnTo>
                <a:lnTo>
                  <a:pt x="1403061" y="1921398"/>
                </a:lnTo>
                <a:cubicBezTo>
                  <a:pt x="1399203" y="2006279"/>
                  <a:pt x="1398263" y="2091343"/>
                  <a:pt x="1391487" y="2176041"/>
                </a:cubicBezTo>
                <a:cubicBezTo>
                  <a:pt x="1390514" y="2188203"/>
                  <a:pt x="1385837" y="2200100"/>
                  <a:pt x="1379912" y="2210765"/>
                </a:cubicBezTo>
                <a:cubicBezTo>
                  <a:pt x="1366400" y="2235086"/>
                  <a:pt x="1333613" y="2280213"/>
                  <a:pt x="1333613" y="2280213"/>
                </a:cubicBezTo>
                <a:cubicBezTo>
                  <a:pt x="1329755" y="2291788"/>
                  <a:pt x="1329661" y="2305410"/>
                  <a:pt x="1322039" y="2314937"/>
                </a:cubicBezTo>
                <a:cubicBezTo>
                  <a:pt x="1313349" y="2325800"/>
                  <a:pt x="1298177" y="2329396"/>
                  <a:pt x="1287314" y="2338086"/>
                </a:cubicBezTo>
                <a:cubicBezTo>
                  <a:pt x="1204841" y="2404064"/>
                  <a:pt x="1336328" y="2313128"/>
                  <a:pt x="1229441" y="2384385"/>
                </a:cubicBezTo>
                <a:cubicBezTo>
                  <a:pt x="1225583" y="2395960"/>
                  <a:pt x="1225488" y="2409582"/>
                  <a:pt x="1217866" y="2419109"/>
                </a:cubicBezTo>
                <a:cubicBezTo>
                  <a:pt x="1209176" y="2429972"/>
                  <a:pt x="1194005" y="2433568"/>
                  <a:pt x="1183142" y="2442258"/>
                </a:cubicBezTo>
                <a:cubicBezTo>
                  <a:pt x="1107782" y="2502547"/>
                  <a:pt x="1219074" y="2430081"/>
                  <a:pt x="1125269" y="2476983"/>
                </a:cubicBezTo>
                <a:cubicBezTo>
                  <a:pt x="1112827" y="2483204"/>
                  <a:pt x="1103257" y="2494482"/>
                  <a:pt x="1090545" y="2500132"/>
                </a:cubicBezTo>
                <a:cubicBezTo>
                  <a:pt x="1068247" y="2510042"/>
                  <a:pt x="1021097" y="2523281"/>
                  <a:pt x="1021097" y="2523281"/>
                </a:cubicBezTo>
                <a:cubicBezTo>
                  <a:pt x="936216" y="2519423"/>
                  <a:pt x="850766" y="2522246"/>
                  <a:pt x="766454" y="2511707"/>
                </a:cubicBezTo>
                <a:cubicBezTo>
                  <a:pt x="755625" y="2510353"/>
                  <a:pt x="748919" y="2497915"/>
                  <a:pt x="743304" y="2488557"/>
                </a:cubicBezTo>
                <a:cubicBezTo>
                  <a:pt x="737027" y="2478095"/>
                  <a:pt x="738007" y="2464295"/>
                  <a:pt x="731730" y="2453833"/>
                </a:cubicBezTo>
                <a:cubicBezTo>
                  <a:pt x="706368" y="2411563"/>
                  <a:pt x="685297" y="2438310"/>
                  <a:pt x="639132" y="2407534"/>
                </a:cubicBezTo>
                <a:lnTo>
                  <a:pt x="569684" y="2361236"/>
                </a:lnTo>
                <a:cubicBezTo>
                  <a:pt x="540590" y="2273956"/>
                  <a:pt x="579836" y="2381539"/>
                  <a:pt x="534960" y="2291788"/>
                </a:cubicBezTo>
                <a:cubicBezTo>
                  <a:pt x="529504" y="2280875"/>
                  <a:pt x="526737" y="2268795"/>
                  <a:pt x="523385" y="2257064"/>
                </a:cubicBezTo>
                <a:cubicBezTo>
                  <a:pt x="507794" y="2202496"/>
                  <a:pt x="509602" y="2195303"/>
                  <a:pt x="500236" y="2129742"/>
                </a:cubicBezTo>
                <a:cubicBezTo>
                  <a:pt x="504094" y="2060294"/>
                  <a:pt x="501493" y="1990184"/>
                  <a:pt x="511811" y="1921398"/>
                </a:cubicBezTo>
                <a:cubicBezTo>
                  <a:pt x="513430" y="1910606"/>
                  <a:pt x="529345" y="1907606"/>
                  <a:pt x="534960" y="1898248"/>
                </a:cubicBezTo>
                <a:cubicBezTo>
                  <a:pt x="541237" y="1887786"/>
                  <a:pt x="541079" y="1874437"/>
                  <a:pt x="546535" y="1863524"/>
                </a:cubicBezTo>
                <a:cubicBezTo>
                  <a:pt x="552756" y="1851082"/>
                  <a:pt x="564034" y="1841512"/>
                  <a:pt x="569684" y="1828800"/>
                </a:cubicBezTo>
                <a:cubicBezTo>
                  <a:pt x="579594" y="1806502"/>
                  <a:pt x="615982" y="1751635"/>
                  <a:pt x="592833" y="1759352"/>
                </a:cubicBezTo>
                <a:lnTo>
                  <a:pt x="523385" y="1782502"/>
                </a:lnTo>
                <a:cubicBezTo>
                  <a:pt x="501371" y="1778099"/>
                  <a:pt x="454517" y="1771216"/>
                  <a:pt x="430788" y="1759352"/>
                </a:cubicBezTo>
                <a:cubicBezTo>
                  <a:pt x="418346" y="1753131"/>
                  <a:pt x="406927" y="1744893"/>
                  <a:pt x="396064" y="1736203"/>
                </a:cubicBezTo>
                <a:cubicBezTo>
                  <a:pt x="387542" y="1729386"/>
                  <a:pt x="382272" y="1718668"/>
                  <a:pt x="372914" y="1713053"/>
                </a:cubicBezTo>
                <a:cubicBezTo>
                  <a:pt x="362452" y="1706776"/>
                  <a:pt x="350026" y="1704438"/>
                  <a:pt x="338190" y="1701479"/>
                </a:cubicBezTo>
                <a:cubicBezTo>
                  <a:pt x="319104" y="1696708"/>
                  <a:pt x="299297" y="1695080"/>
                  <a:pt x="280317" y="1689904"/>
                </a:cubicBezTo>
                <a:cubicBezTo>
                  <a:pt x="256775" y="1683484"/>
                  <a:pt x="210869" y="1666755"/>
                  <a:pt x="210869" y="1666755"/>
                </a:cubicBezTo>
                <a:cubicBezTo>
                  <a:pt x="195436" y="1651322"/>
                  <a:pt x="182730" y="1632563"/>
                  <a:pt x="164570" y="1620456"/>
                </a:cubicBezTo>
                <a:cubicBezTo>
                  <a:pt x="120766" y="1591254"/>
                  <a:pt x="139682" y="1607144"/>
                  <a:pt x="106697" y="1574157"/>
                </a:cubicBezTo>
                <a:cubicBezTo>
                  <a:pt x="102839" y="1562582"/>
                  <a:pt x="102744" y="1548960"/>
                  <a:pt x="95122" y="1539433"/>
                </a:cubicBezTo>
                <a:cubicBezTo>
                  <a:pt x="86432" y="1528570"/>
                  <a:pt x="67771" y="1528080"/>
                  <a:pt x="60398" y="1516284"/>
                </a:cubicBezTo>
                <a:cubicBezTo>
                  <a:pt x="-28270" y="1374415"/>
                  <a:pt x="82262" y="1491849"/>
                  <a:pt x="14099" y="1423686"/>
                </a:cubicBezTo>
                <a:cubicBezTo>
                  <a:pt x="-5372" y="1326325"/>
                  <a:pt x="-4016" y="1360265"/>
                  <a:pt x="14099" y="1215342"/>
                </a:cubicBezTo>
                <a:cubicBezTo>
                  <a:pt x="15612" y="1203235"/>
                  <a:pt x="20218" y="1191531"/>
                  <a:pt x="25674" y="1180618"/>
                </a:cubicBezTo>
                <a:cubicBezTo>
                  <a:pt x="31895" y="1168176"/>
                  <a:pt x="39770" y="1156456"/>
                  <a:pt x="48823" y="1145894"/>
                </a:cubicBezTo>
                <a:cubicBezTo>
                  <a:pt x="63027" y="1129323"/>
                  <a:pt x="95122" y="1099595"/>
                  <a:pt x="95122" y="1099595"/>
                </a:cubicBezTo>
                <a:cubicBezTo>
                  <a:pt x="125172" y="1009443"/>
                  <a:pt x="101017" y="1047400"/>
                  <a:pt x="164570" y="983848"/>
                </a:cubicBezTo>
                <a:cubicBezTo>
                  <a:pt x="172287" y="976132"/>
                  <a:pt x="177367" y="964150"/>
                  <a:pt x="187720" y="960699"/>
                </a:cubicBezTo>
                <a:lnTo>
                  <a:pt x="257168" y="937550"/>
                </a:lnTo>
                <a:cubicBezTo>
                  <a:pt x="315823" y="878893"/>
                  <a:pt x="239913" y="947903"/>
                  <a:pt x="315041" y="902826"/>
                </a:cubicBezTo>
                <a:cubicBezTo>
                  <a:pt x="324399" y="897211"/>
                  <a:pt x="328429" y="884556"/>
                  <a:pt x="338190" y="879676"/>
                </a:cubicBezTo>
                <a:cubicBezTo>
                  <a:pt x="360016" y="868763"/>
                  <a:pt x="384489" y="864243"/>
                  <a:pt x="407639" y="856527"/>
                </a:cubicBezTo>
                <a:lnTo>
                  <a:pt x="477087" y="833377"/>
                </a:lnTo>
                <a:lnTo>
                  <a:pt x="511811" y="821803"/>
                </a:lnTo>
                <a:cubicBezTo>
                  <a:pt x="550393" y="825661"/>
                  <a:pt x="589447" y="826231"/>
                  <a:pt x="627557" y="833377"/>
                </a:cubicBezTo>
                <a:cubicBezTo>
                  <a:pt x="651541" y="837874"/>
                  <a:pt x="697006" y="856527"/>
                  <a:pt x="697006" y="856527"/>
                </a:cubicBezTo>
                <a:cubicBezTo>
                  <a:pt x="697718" y="856408"/>
                  <a:pt x="786181" y="845375"/>
                  <a:pt x="801178" y="833377"/>
                </a:cubicBezTo>
                <a:cubicBezTo>
                  <a:pt x="812041" y="824687"/>
                  <a:pt x="814490" y="808490"/>
                  <a:pt x="824327" y="798653"/>
                </a:cubicBezTo>
                <a:cubicBezTo>
                  <a:pt x="834164" y="788816"/>
                  <a:pt x="848489" y="784557"/>
                  <a:pt x="859051" y="775504"/>
                </a:cubicBezTo>
                <a:cubicBezTo>
                  <a:pt x="875622" y="761300"/>
                  <a:pt x="905350" y="729205"/>
                  <a:pt x="905350" y="729205"/>
                </a:cubicBezTo>
                <a:cubicBezTo>
                  <a:pt x="909208" y="717630"/>
                  <a:pt x="918272" y="706607"/>
                  <a:pt x="916925" y="694481"/>
                </a:cubicBezTo>
                <a:cubicBezTo>
                  <a:pt x="914230" y="670229"/>
                  <a:pt x="893775" y="625033"/>
                  <a:pt x="893775" y="625033"/>
                </a:cubicBezTo>
                <a:cubicBezTo>
                  <a:pt x="883483" y="480943"/>
                  <a:pt x="873917" y="476322"/>
                  <a:pt x="893775" y="347241"/>
                </a:cubicBezTo>
                <a:cubicBezTo>
                  <a:pt x="902388" y="291255"/>
                  <a:pt x="914368" y="322141"/>
                  <a:pt x="951649" y="266218"/>
                </a:cubicBezTo>
                <a:cubicBezTo>
                  <a:pt x="996232" y="199342"/>
                  <a:pt x="949505" y="259788"/>
                  <a:pt x="1009522" y="208345"/>
                </a:cubicBezTo>
                <a:cubicBezTo>
                  <a:pt x="1079429" y="148425"/>
                  <a:pt x="1026741" y="171740"/>
                  <a:pt x="1090545" y="150471"/>
                </a:cubicBezTo>
                <a:cubicBezTo>
                  <a:pt x="1125801" y="97587"/>
                  <a:pt x="1103857" y="125584"/>
                  <a:pt x="1159993" y="69448"/>
                </a:cubicBezTo>
                <a:cubicBezTo>
                  <a:pt x="1185592" y="43849"/>
                  <a:pt x="1197211" y="27690"/>
                  <a:pt x="1229441" y="11575"/>
                </a:cubicBezTo>
                <a:cubicBezTo>
                  <a:pt x="1240354" y="6119"/>
                  <a:pt x="1252590" y="3858"/>
                  <a:pt x="1264165" y="0"/>
                </a:cubicBezTo>
                <a:cubicBezTo>
                  <a:pt x="1298889" y="3858"/>
                  <a:pt x="1334078" y="4723"/>
                  <a:pt x="1368337" y="11575"/>
                </a:cubicBezTo>
                <a:cubicBezTo>
                  <a:pt x="1392265" y="16361"/>
                  <a:pt x="1414636" y="27008"/>
                  <a:pt x="1437785" y="34724"/>
                </a:cubicBezTo>
                <a:lnTo>
                  <a:pt x="1472509" y="46299"/>
                </a:lnTo>
                <a:cubicBezTo>
                  <a:pt x="1484084" y="50157"/>
                  <a:pt x="1495396" y="54915"/>
                  <a:pt x="1507233" y="57874"/>
                </a:cubicBezTo>
                <a:cubicBezTo>
                  <a:pt x="1522666" y="61732"/>
                  <a:pt x="1538295" y="64877"/>
                  <a:pt x="1553532" y="69448"/>
                </a:cubicBezTo>
                <a:cubicBezTo>
                  <a:pt x="1576905" y="76460"/>
                  <a:pt x="1599831" y="84882"/>
                  <a:pt x="1622980" y="92598"/>
                </a:cubicBezTo>
                <a:lnTo>
                  <a:pt x="1657704" y="104172"/>
                </a:lnTo>
                <a:lnTo>
                  <a:pt x="1692428" y="115747"/>
                </a:lnTo>
                <a:cubicBezTo>
                  <a:pt x="1707861" y="131180"/>
                  <a:pt x="1731825" y="141341"/>
                  <a:pt x="1738727" y="162046"/>
                </a:cubicBezTo>
                <a:cubicBezTo>
                  <a:pt x="1742585" y="173621"/>
                  <a:pt x="1744846" y="185857"/>
                  <a:pt x="1750302" y="196770"/>
                </a:cubicBezTo>
                <a:cubicBezTo>
                  <a:pt x="1756523" y="209212"/>
                  <a:pt x="1767801" y="218782"/>
                  <a:pt x="1773451" y="231494"/>
                </a:cubicBezTo>
                <a:cubicBezTo>
                  <a:pt x="1783361" y="253792"/>
                  <a:pt x="1788885" y="277793"/>
                  <a:pt x="1796601" y="300942"/>
                </a:cubicBezTo>
                <a:lnTo>
                  <a:pt x="1808175" y="335666"/>
                </a:lnTo>
                <a:lnTo>
                  <a:pt x="1819750" y="370390"/>
                </a:lnTo>
                <a:cubicBezTo>
                  <a:pt x="1815892" y="432122"/>
                  <a:pt x="1816532" y="494300"/>
                  <a:pt x="1808175" y="555585"/>
                </a:cubicBezTo>
                <a:cubicBezTo>
                  <a:pt x="1804878" y="579763"/>
                  <a:pt x="1802280" y="607779"/>
                  <a:pt x="1785026" y="625033"/>
                </a:cubicBezTo>
                <a:lnTo>
                  <a:pt x="1761876" y="648183"/>
                </a:lnTo>
                <a:lnTo>
                  <a:pt x="1738727" y="717631"/>
                </a:lnTo>
                <a:cubicBezTo>
                  <a:pt x="1724173" y="761293"/>
                  <a:pt x="1720650" y="782009"/>
                  <a:pt x="1680854" y="821803"/>
                </a:cubicBezTo>
                <a:cubicBezTo>
                  <a:pt x="1673137" y="829519"/>
                  <a:pt x="1666434" y="838404"/>
                  <a:pt x="1657704" y="844952"/>
                </a:cubicBezTo>
                <a:cubicBezTo>
                  <a:pt x="1635446" y="861645"/>
                  <a:pt x="1611405" y="875818"/>
                  <a:pt x="1588256" y="891251"/>
                </a:cubicBezTo>
                <a:cubicBezTo>
                  <a:pt x="1576681" y="898967"/>
                  <a:pt x="1566729" y="910001"/>
                  <a:pt x="1553532" y="914400"/>
                </a:cubicBezTo>
                <a:lnTo>
                  <a:pt x="1449360" y="949124"/>
                </a:lnTo>
                <a:lnTo>
                  <a:pt x="1414636" y="960699"/>
                </a:lnTo>
                <a:cubicBezTo>
                  <a:pt x="1286215" y="946430"/>
                  <a:pt x="1343607" y="960172"/>
                  <a:pt x="1241016" y="925975"/>
                </a:cubicBezTo>
                <a:lnTo>
                  <a:pt x="1171568" y="902826"/>
                </a:lnTo>
                <a:lnTo>
                  <a:pt x="1136844" y="891251"/>
                </a:lnTo>
                <a:cubicBezTo>
                  <a:pt x="1109836" y="895109"/>
                  <a:pt x="1082404" y="896691"/>
                  <a:pt x="1055821" y="902826"/>
                </a:cubicBezTo>
                <a:cubicBezTo>
                  <a:pt x="1032044" y="908313"/>
                  <a:pt x="986373" y="925975"/>
                  <a:pt x="986373" y="925975"/>
                </a:cubicBezTo>
                <a:cubicBezTo>
                  <a:pt x="941156" y="971190"/>
                  <a:pt x="988602" y="930648"/>
                  <a:pt x="928499" y="960699"/>
                </a:cubicBezTo>
                <a:cubicBezTo>
                  <a:pt x="899294" y="975301"/>
                  <a:pt x="892159" y="985464"/>
                  <a:pt x="870626" y="1006998"/>
                </a:cubicBezTo>
                <a:cubicBezTo>
                  <a:pt x="878342" y="1018573"/>
                  <a:pt x="885085" y="1030859"/>
                  <a:pt x="893775" y="1041722"/>
                </a:cubicBezTo>
                <a:cubicBezTo>
                  <a:pt x="900592" y="1050243"/>
                  <a:pt x="912045" y="1055110"/>
                  <a:pt x="916925" y="1064871"/>
                </a:cubicBezTo>
                <a:cubicBezTo>
                  <a:pt x="924039" y="1079099"/>
                  <a:pt x="924641" y="1095737"/>
                  <a:pt x="928499" y="1111170"/>
                </a:cubicBezTo>
                <a:cubicBezTo>
                  <a:pt x="944742" y="1257357"/>
                  <a:pt x="950363" y="1257346"/>
                  <a:pt x="928499" y="1446836"/>
                </a:cubicBezTo>
                <a:cubicBezTo>
                  <a:pt x="925702" y="1471077"/>
                  <a:pt x="918885" y="1495981"/>
                  <a:pt x="905350" y="1516284"/>
                </a:cubicBezTo>
                <a:lnTo>
                  <a:pt x="882201" y="1551008"/>
                </a:lnTo>
                <a:cubicBezTo>
                  <a:pt x="886059" y="1566441"/>
                  <a:pt x="889405" y="1582011"/>
                  <a:pt x="893775" y="1597307"/>
                </a:cubicBezTo>
                <a:cubicBezTo>
                  <a:pt x="923517" y="1701406"/>
                  <a:pt x="923533" y="1632988"/>
                  <a:pt x="1125269" y="1643605"/>
                </a:cubicBezTo>
                <a:cubicBezTo>
                  <a:pt x="1148418" y="1651322"/>
                  <a:pt x="1174414" y="1653220"/>
                  <a:pt x="1194717" y="1666755"/>
                </a:cubicBezTo>
                <a:cubicBezTo>
                  <a:pt x="1217866" y="1682188"/>
                  <a:pt x="1237771" y="1704255"/>
                  <a:pt x="1264165" y="1713053"/>
                </a:cubicBezTo>
                <a:cubicBezTo>
                  <a:pt x="1307074" y="1727356"/>
                  <a:pt x="1287976" y="1719172"/>
                  <a:pt x="1345188" y="1701479"/>
                </a:cubicBezTo>
                <a:close/>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xmlns="" id="{B323AE41-E85E-9A47-ACEE-E3E41EC84C4F}"/>
              </a:ext>
            </a:extLst>
          </p:cNvPr>
          <p:cNvSpPr txBox="1"/>
          <p:nvPr/>
        </p:nvSpPr>
        <p:spPr>
          <a:xfrm>
            <a:off x="5457032" y="4093751"/>
            <a:ext cx="3271203" cy="1200329"/>
          </a:xfrm>
          <a:prstGeom prst="rect">
            <a:avLst/>
          </a:prstGeom>
          <a:noFill/>
        </p:spPr>
        <p:txBody>
          <a:bodyPr wrap="square" rtlCol="0">
            <a:spAutoFit/>
          </a:bodyPr>
          <a:lstStyle/>
          <a:p>
            <a:r>
              <a:rPr lang="en-US" b="1" dirty="0"/>
              <a:t>Tree is imbalance </a:t>
            </a:r>
            <a:r>
              <a:rPr lang="en-US" b="1" dirty="0" err="1"/>
              <a:t>i.e</a:t>
            </a:r>
            <a:r>
              <a:rPr lang="en-US" b="1" dirty="0"/>
              <a:t> in node 7,4,5. (Left of </a:t>
            </a:r>
            <a:r>
              <a:rPr lang="en-US" b="1" dirty="0" smtClean="0"/>
              <a:t>Right)</a:t>
            </a:r>
          </a:p>
          <a:p>
            <a:pPr marL="342900" indent="-342900">
              <a:buAutoNum type="alphaLcPeriod"/>
            </a:pPr>
            <a:r>
              <a:rPr lang="en-US" b="1" dirty="0" smtClean="0">
                <a:solidFill>
                  <a:srgbClr val="00B050"/>
                </a:solidFill>
              </a:rPr>
              <a:t>Rotate Left </a:t>
            </a:r>
          </a:p>
          <a:p>
            <a:pPr marL="342900" indent="-342900">
              <a:buAutoNum type="alphaLcPeriod"/>
            </a:pPr>
            <a:r>
              <a:rPr lang="en-US" b="1" dirty="0" smtClean="0">
                <a:solidFill>
                  <a:srgbClr val="00B050"/>
                </a:solidFill>
              </a:rPr>
              <a:t>Rotate Right</a:t>
            </a:r>
            <a:endParaRPr lang="en-US" b="1" dirty="0">
              <a:solidFill>
                <a:srgbClr val="00B050"/>
              </a:solidFill>
            </a:endParaRPr>
          </a:p>
        </p:txBody>
      </p:sp>
      <p:sp>
        <p:nvSpPr>
          <p:cNvPr id="2" name="Rectangle 1"/>
          <p:cNvSpPr/>
          <p:nvPr/>
        </p:nvSpPr>
        <p:spPr>
          <a:xfrm>
            <a:off x="718451" y="2138899"/>
            <a:ext cx="1420517" cy="369332"/>
          </a:xfrm>
          <a:prstGeom prst="rect">
            <a:avLst/>
          </a:prstGeom>
        </p:spPr>
        <p:txBody>
          <a:bodyPr wrap="none">
            <a:spAutoFit/>
          </a:bodyPr>
          <a:lstStyle/>
          <a:p>
            <a:r>
              <a:rPr lang="en-US" b="1" dirty="0" smtClean="0">
                <a:solidFill>
                  <a:srgbClr val="00B050"/>
                </a:solidFill>
              </a:rPr>
              <a:t>a. Rotate left</a:t>
            </a:r>
            <a:endParaRPr lang="en-US" b="1" dirty="0">
              <a:solidFill>
                <a:srgbClr val="00B050"/>
              </a:solidFill>
            </a:endParaRPr>
          </a:p>
        </p:txBody>
      </p:sp>
    </p:spTree>
    <p:extLst>
      <p:ext uri="{BB962C8B-B14F-4D97-AF65-F5344CB8AC3E}">
        <p14:creationId xmlns:p14="http://schemas.microsoft.com/office/powerpoint/2010/main" val="242863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990976" y="809385"/>
            <a:ext cx="970458" cy="369332"/>
          </a:xfrm>
          <a:prstGeom prst="rect">
            <a:avLst/>
          </a:prstGeom>
          <a:noFill/>
        </p:spPr>
        <p:txBody>
          <a:bodyPr wrap="none" rtlCol="0">
            <a:spAutoFit/>
          </a:bodyPr>
          <a:lstStyle/>
          <a:p>
            <a:pPr algn="ctr"/>
            <a:r>
              <a:rPr lang="en-US" b="1" dirty="0">
                <a:solidFill>
                  <a:srgbClr val="FF0000"/>
                </a:solidFill>
              </a:rPr>
              <a:t>	3-2=1</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Imbalanced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16</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92258" y="1935097"/>
            <a:ext cx="721672" cy="369332"/>
          </a:xfrm>
          <a:prstGeom prst="rect">
            <a:avLst/>
          </a:prstGeom>
          <a:noFill/>
        </p:spPr>
        <p:txBody>
          <a:bodyPr wrap="none" rtlCol="0">
            <a:spAutoFit/>
          </a:bodyPr>
          <a:lstStyle/>
          <a:p>
            <a:pPr algn="ctr"/>
            <a:r>
              <a:rPr lang="en-US" b="1" dirty="0">
                <a:solidFill>
                  <a:srgbClr val="FF0000"/>
                </a:solidFill>
              </a:rPr>
              <a:t>1-1=0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dirty="0"/>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124</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7</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1843460" y="1624369"/>
            <a:ext cx="966136" cy="369332"/>
          </a:xfrm>
          <a:prstGeom prst="rect">
            <a:avLst/>
          </a:prstGeom>
          <a:noFill/>
        </p:spPr>
        <p:txBody>
          <a:bodyPr wrap="square" rtlCol="0">
            <a:spAutoFit/>
          </a:bodyPr>
          <a:lstStyle/>
          <a:p>
            <a:pPr algn="ctr"/>
            <a:r>
              <a:rPr lang="en-US" b="1" dirty="0">
                <a:solidFill>
                  <a:srgbClr val="FF0000"/>
                </a:solidFill>
              </a:rPr>
              <a:t>3-1=2</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5</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948369" y="2715258"/>
            <a:ext cx="1390207" cy="369332"/>
          </a:xfrm>
          <a:prstGeom prst="rect">
            <a:avLst/>
          </a:prstGeom>
          <a:noFill/>
        </p:spPr>
        <p:txBody>
          <a:bodyPr wrap="square" rtlCol="0">
            <a:spAutoFit/>
          </a:bodyPr>
          <a:lstStyle/>
          <a:p>
            <a:pPr algn="ctr"/>
            <a:r>
              <a:rPr lang="en-US" b="1" dirty="0">
                <a:solidFill>
                  <a:srgbClr val="FF0000"/>
                </a:solidFill>
              </a:rPr>
              <a:t>2-0=2</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234901" y="3529760"/>
            <a:ext cx="1126276" cy="369332"/>
          </a:xfrm>
          <a:prstGeom prst="rect">
            <a:avLst/>
          </a:prstGeom>
          <a:noFill/>
        </p:spPr>
        <p:txBody>
          <a:bodyPr wrap="square" rtlCol="0">
            <a:spAutoFit/>
          </a:bodyPr>
          <a:lstStyle/>
          <a:p>
            <a:pPr algn="ctr"/>
            <a:r>
              <a:rPr lang="en-US" b="1" dirty="0">
                <a:solidFill>
                  <a:srgbClr val="FF0000"/>
                </a:solidFill>
              </a:rPr>
              <a:t>0-0=0</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6590244" y="3435258"/>
            <a:ext cx="1105956"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TextBox 34">
            <a:extLst>
              <a:ext uri="{FF2B5EF4-FFF2-40B4-BE49-F238E27FC236}">
                <a16:creationId xmlns:a16="http://schemas.microsoft.com/office/drawing/2014/main" xmlns="" id="{BF98CA6F-5140-BD4B-AFB7-D525C9D8DE49}"/>
              </a:ext>
            </a:extLst>
          </p:cNvPr>
          <p:cNvSpPr txBox="1"/>
          <p:nvPr/>
        </p:nvSpPr>
        <p:spPr>
          <a:xfrm>
            <a:off x="1573460" y="3523508"/>
            <a:ext cx="533400" cy="369332"/>
          </a:xfrm>
          <a:prstGeom prst="rect">
            <a:avLst/>
          </a:prstGeom>
          <a:noFill/>
        </p:spPr>
        <p:txBody>
          <a:bodyPr wrap="square" rtlCol="0">
            <a:spAutoFit/>
          </a:bodyPr>
          <a:lstStyle/>
          <a:p>
            <a:pPr algn="ctr"/>
            <a:r>
              <a:rPr lang="en-US" b="1" dirty="0"/>
              <a:t>4</a:t>
            </a:r>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304800" y="4903380"/>
            <a:ext cx="1342127"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1926609" y="411511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1926609" y="4290446"/>
            <a:ext cx="533400" cy="369332"/>
          </a:xfrm>
          <a:prstGeom prst="rect">
            <a:avLst/>
          </a:prstGeom>
          <a:noFill/>
        </p:spPr>
        <p:txBody>
          <a:bodyPr wrap="square" rtlCol="0">
            <a:spAutoFit/>
          </a:bodyPr>
          <a:lstStyle/>
          <a:p>
            <a:pPr algn="ctr"/>
            <a:r>
              <a:rPr lang="en-US" b="1" dirty="0"/>
              <a:t>4</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471771" y="3435258"/>
            <a:ext cx="1158616"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1-1=0</a:t>
            </a:r>
          </a:p>
        </p:txBody>
      </p:sp>
      <p:cxnSp>
        <p:nvCxnSpPr>
          <p:cNvPr id="41" name="Straight Connector 40">
            <a:extLst>
              <a:ext uri="{FF2B5EF4-FFF2-40B4-BE49-F238E27FC236}">
                <a16:creationId xmlns:a16="http://schemas.microsoft.com/office/drawing/2014/main" xmlns="" id="{F445EA2F-B724-6444-8A90-425353C6577D}"/>
              </a:ext>
            </a:extLst>
          </p:cNvPr>
          <p:cNvCxnSpPr>
            <a:cxnSpLocks/>
          </p:cNvCxnSpPr>
          <p:nvPr/>
        </p:nvCxnSpPr>
        <p:spPr>
          <a:xfrm>
            <a:off x="2013345" y="3977976"/>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5457032" y="262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5457032" y="2803508"/>
            <a:ext cx="533400" cy="369332"/>
          </a:xfrm>
          <a:prstGeom prst="rect">
            <a:avLst/>
          </a:prstGeom>
          <a:noFill/>
        </p:spPr>
        <p:txBody>
          <a:bodyPr wrap="square" rtlCol="0">
            <a:spAutoFit/>
          </a:bodyPr>
          <a:lstStyle/>
          <a:p>
            <a:pPr algn="ctr"/>
            <a:r>
              <a:rPr lang="en-US" b="1" dirty="0"/>
              <a:t>15</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7" idx="3"/>
          </p:cNvCxnSpPr>
          <p:nvPr/>
        </p:nvCxnSpPr>
        <p:spPr>
          <a:xfrm flipH="1">
            <a:off x="5901283" y="2508230"/>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5018684" y="3435258"/>
            <a:ext cx="1104801" cy="369332"/>
          </a:xfrm>
          <a:prstGeom prst="rect">
            <a:avLst/>
          </a:prstGeom>
          <a:noFill/>
        </p:spPr>
        <p:txBody>
          <a:bodyPr wrap="square" rtlCol="0">
            <a:spAutoFit/>
          </a:bodyPr>
          <a:lstStyle/>
          <a:p>
            <a:pPr algn="ctr"/>
            <a:r>
              <a:rPr lang="en-US" b="1" dirty="0">
                <a:solidFill>
                  <a:srgbClr val="FF0000"/>
                </a:solidFill>
              </a:rPr>
              <a:t>0-0=0</a:t>
            </a:r>
          </a:p>
        </p:txBody>
      </p:sp>
      <p:sp>
        <p:nvSpPr>
          <p:cNvPr id="46" name="Oval 45">
            <a:extLst>
              <a:ext uri="{FF2B5EF4-FFF2-40B4-BE49-F238E27FC236}">
                <a16:creationId xmlns:a16="http://schemas.microsoft.com/office/drawing/2014/main" xmlns="" id="{C8CCE305-22A8-DE4C-A2F7-740F3C840C27}"/>
              </a:ext>
            </a:extLst>
          </p:cNvPr>
          <p:cNvSpPr/>
          <p:nvPr/>
        </p:nvSpPr>
        <p:spPr>
          <a:xfrm>
            <a:off x="1051079" y="406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TextBox 46">
            <a:extLst>
              <a:ext uri="{FF2B5EF4-FFF2-40B4-BE49-F238E27FC236}">
                <a16:creationId xmlns:a16="http://schemas.microsoft.com/office/drawing/2014/main" xmlns="" id="{0880BF76-092B-4548-A71D-346DBD549B95}"/>
              </a:ext>
            </a:extLst>
          </p:cNvPr>
          <p:cNvSpPr txBox="1"/>
          <p:nvPr/>
        </p:nvSpPr>
        <p:spPr>
          <a:xfrm>
            <a:off x="1051079" y="4243508"/>
            <a:ext cx="533400" cy="369332"/>
          </a:xfrm>
          <a:prstGeom prst="rect">
            <a:avLst/>
          </a:prstGeom>
          <a:noFill/>
        </p:spPr>
        <p:txBody>
          <a:bodyPr wrap="square" rtlCol="0">
            <a:spAutoFit/>
          </a:bodyPr>
          <a:lstStyle/>
          <a:p>
            <a:pPr algn="ctr"/>
            <a:r>
              <a:rPr lang="en-US" b="1" dirty="0"/>
              <a:t>3</a:t>
            </a:r>
          </a:p>
        </p:txBody>
      </p:sp>
      <p:cxnSp>
        <p:nvCxnSpPr>
          <p:cNvPr id="48" name="Straight Connector 47">
            <a:extLst>
              <a:ext uri="{FF2B5EF4-FFF2-40B4-BE49-F238E27FC236}">
                <a16:creationId xmlns:a16="http://schemas.microsoft.com/office/drawing/2014/main" xmlns="" id="{2AC11D31-89CC-C941-B2A5-53960AA05981}"/>
              </a:ext>
            </a:extLst>
          </p:cNvPr>
          <p:cNvCxnSpPr>
            <a:cxnSpLocks/>
            <a:endCxn id="46" idx="7"/>
          </p:cNvCxnSpPr>
          <p:nvPr/>
        </p:nvCxnSpPr>
        <p:spPr>
          <a:xfrm flipH="1">
            <a:off x="1511997" y="3967876"/>
            <a:ext cx="134928" cy="2057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178CFFD5-2D3A-FE49-AB13-2E1254D5F8C3}"/>
              </a:ext>
            </a:extLst>
          </p:cNvPr>
          <p:cNvSpPr txBox="1"/>
          <p:nvPr/>
        </p:nvSpPr>
        <p:spPr>
          <a:xfrm>
            <a:off x="1700367" y="4961397"/>
            <a:ext cx="1704135" cy="369332"/>
          </a:xfrm>
          <a:prstGeom prst="rect">
            <a:avLst/>
          </a:prstGeom>
          <a:noFill/>
        </p:spPr>
        <p:txBody>
          <a:bodyPr wrap="square" rtlCol="0">
            <a:spAutoFit/>
          </a:bodyPr>
          <a:lstStyle/>
          <a:p>
            <a:pPr algn="ctr"/>
            <a:r>
              <a:rPr lang="en-US" b="1" dirty="0">
                <a:solidFill>
                  <a:srgbClr val="FF0000"/>
                </a:solidFill>
              </a:rPr>
              <a:t>0-0=0</a:t>
            </a:r>
          </a:p>
        </p:txBody>
      </p:sp>
      <p:sp>
        <p:nvSpPr>
          <p:cNvPr id="13" name="Freeform 12">
            <a:extLst>
              <a:ext uri="{FF2B5EF4-FFF2-40B4-BE49-F238E27FC236}">
                <a16:creationId xmlns:a16="http://schemas.microsoft.com/office/drawing/2014/main" xmlns="" id="{B38BA42C-3F48-E449-A998-83E222DEE29B}"/>
              </a:ext>
            </a:extLst>
          </p:cNvPr>
          <p:cNvSpPr/>
          <p:nvPr/>
        </p:nvSpPr>
        <p:spPr>
          <a:xfrm>
            <a:off x="1512088" y="1809035"/>
            <a:ext cx="1833074" cy="2296961"/>
          </a:xfrm>
          <a:custGeom>
            <a:avLst/>
            <a:gdLst>
              <a:gd name="connsiteX0" fmla="*/ 863125 w 2444097"/>
              <a:gd name="connsiteY0" fmla="*/ 2076628 h 2296961"/>
              <a:gd name="connsiteX1" fmla="*/ 752030 w 2444097"/>
              <a:gd name="connsiteY1" fmla="*/ 2162086 h 2296961"/>
              <a:gd name="connsiteX2" fmla="*/ 726392 w 2444097"/>
              <a:gd name="connsiteY2" fmla="*/ 2170632 h 2296961"/>
              <a:gd name="connsiteX3" fmla="*/ 649480 w 2444097"/>
              <a:gd name="connsiteY3" fmla="*/ 2221907 h 2296961"/>
              <a:gd name="connsiteX4" fmla="*/ 623843 w 2444097"/>
              <a:gd name="connsiteY4" fmla="*/ 2238999 h 2296961"/>
              <a:gd name="connsiteX5" fmla="*/ 572568 w 2444097"/>
              <a:gd name="connsiteY5" fmla="*/ 2256090 h 2296961"/>
              <a:gd name="connsiteX6" fmla="*/ 521293 w 2444097"/>
              <a:gd name="connsiteY6" fmla="*/ 2273182 h 2296961"/>
              <a:gd name="connsiteX7" fmla="*/ 384560 w 2444097"/>
              <a:gd name="connsiteY7" fmla="*/ 2290273 h 2296961"/>
              <a:gd name="connsiteX8" fmla="*/ 170916 w 2444097"/>
              <a:gd name="connsiteY8" fmla="*/ 2256090 h 2296961"/>
              <a:gd name="connsiteX9" fmla="*/ 153824 w 2444097"/>
              <a:gd name="connsiteY9" fmla="*/ 2230453 h 2296961"/>
              <a:gd name="connsiteX10" fmla="*/ 119641 w 2444097"/>
              <a:gd name="connsiteY10" fmla="*/ 2187724 h 2296961"/>
              <a:gd name="connsiteX11" fmla="*/ 85458 w 2444097"/>
              <a:gd name="connsiteY11" fmla="*/ 2153541 h 2296961"/>
              <a:gd name="connsiteX12" fmla="*/ 51274 w 2444097"/>
              <a:gd name="connsiteY12" fmla="*/ 2110812 h 2296961"/>
              <a:gd name="connsiteX13" fmla="*/ 17091 w 2444097"/>
              <a:gd name="connsiteY13" fmla="*/ 2033899 h 2296961"/>
              <a:gd name="connsiteX14" fmla="*/ 8545 w 2444097"/>
              <a:gd name="connsiteY14" fmla="*/ 2008262 h 2296961"/>
              <a:gd name="connsiteX15" fmla="*/ 0 w 2444097"/>
              <a:gd name="connsiteY15" fmla="*/ 1982625 h 2296961"/>
              <a:gd name="connsiteX16" fmla="*/ 8545 w 2444097"/>
              <a:gd name="connsiteY16" fmla="*/ 1717705 h 2296961"/>
              <a:gd name="connsiteX17" fmla="*/ 25637 w 2444097"/>
              <a:gd name="connsiteY17" fmla="*/ 1640793 h 2296961"/>
              <a:gd name="connsiteX18" fmla="*/ 59820 w 2444097"/>
              <a:gd name="connsiteY18" fmla="*/ 1589518 h 2296961"/>
              <a:gd name="connsiteX19" fmla="*/ 102549 w 2444097"/>
              <a:gd name="connsiteY19" fmla="*/ 1538243 h 2296961"/>
              <a:gd name="connsiteX20" fmla="*/ 128187 w 2444097"/>
              <a:gd name="connsiteY20" fmla="*/ 1521152 h 2296961"/>
              <a:gd name="connsiteX21" fmla="*/ 145278 w 2444097"/>
              <a:gd name="connsiteY21" fmla="*/ 1495514 h 2296961"/>
              <a:gd name="connsiteX22" fmla="*/ 196553 w 2444097"/>
              <a:gd name="connsiteY22" fmla="*/ 1461331 h 2296961"/>
              <a:gd name="connsiteX23" fmla="*/ 247828 w 2444097"/>
              <a:gd name="connsiteY23" fmla="*/ 1435694 h 2296961"/>
              <a:gd name="connsiteX24" fmla="*/ 538385 w 2444097"/>
              <a:gd name="connsiteY24" fmla="*/ 1427148 h 2296961"/>
              <a:gd name="connsiteX25" fmla="*/ 589659 w 2444097"/>
              <a:gd name="connsiteY25" fmla="*/ 1444240 h 2296961"/>
              <a:gd name="connsiteX26" fmla="*/ 683663 w 2444097"/>
              <a:gd name="connsiteY26" fmla="*/ 1435694 h 2296961"/>
              <a:gd name="connsiteX27" fmla="*/ 692209 w 2444097"/>
              <a:gd name="connsiteY27" fmla="*/ 1076770 h 2296961"/>
              <a:gd name="connsiteX28" fmla="*/ 709301 w 2444097"/>
              <a:gd name="connsiteY28" fmla="*/ 1025496 h 2296961"/>
              <a:gd name="connsiteX29" fmla="*/ 717846 w 2444097"/>
              <a:gd name="connsiteY29" fmla="*/ 999858 h 2296961"/>
              <a:gd name="connsiteX30" fmla="*/ 743484 w 2444097"/>
              <a:gd name="connsiteY30" fmla="*/ 982767 h 2296961"/>
              <a:gd name="connsiteX31" fmla="*/ 828942 w 2444097"/>
              <a:gd name="connsiteY31" fmla="*/ 897309 h 2296961"/>
              <a:gd name="connsiteX32" fmla="*/ 905854 w 2444097"/>
              <a:gd name="connsiteY32" fmla="*/ 837488 h 2296961"/>
              <a:gd name="connsiteX33" fmla="*/ 957129 w 2444097"/>
              <a:gd name="connsiteY33" fmla="*/ 811851 h 2296961"/>
              <a:gd name="connsiteX34" fmla="*/ 991312 w 2444097"/>
              <a:gd name="connsiteY34" fmla="*/ 803305 h 2296961"/>
              <a:gd name="connsiteX35" fmla="*/ 1222048 w 2444097"/>
              <a:gd name="connsiteY35" fmla="*/ 794759 h 2296961"/>
              <a:gd name="connsiteX36" fmla="*/ 1333144 w 2444097"/>
              <a:gd name="connsiteY36" fmla="*/ 777668 h 2296961"/>
              <a:gd name="connsiteX37" fmla="*/ 1384418 w 2444097"/>
              <a:gd name="connsiteY37" fmla="*/ 769122 h 2296961"/>
              <a:gd name="connsiteX38" fmla="*/ 1486968 w 2444097"/>
              <a:gd name="connsiteY38" fmla="*/ 760576 h 2296961"/>
              <a:gd name="connsiteX39" fmla="*/ 1521151 w 2444097"/>
              <a:gd name="connsiteY39" fmla="*/ 726393 h 2296961"/>
              <a:gd name="connsiteX40" fmla="*/ 1555334 w 2444097"/>
              <a:gd name="connsiteY40" fmla="*/ 675118 h 2296961"/>
              <a:gd name="connsiteX41" fmla="*/ 1580972 w 2444097"/>
              <a:gd name="connsiteY41" fmla="*/ 623843 h 2296961"/>
              <a:gd name="connsiteX42" fmla="*/ 1598063 w 2444097"/>
              <a:gd name="connsiteY42" fmla="*/ 572569 h 2296961"/>
              <a:gd name="connsiteX43" fmla="*/ 1580972 w 2444097"/>
              <a:gd name="connsiteY43" fmla="*/ 418744 h 2296961"/>
              <a:gd name="connsiteX44" fmla="*/ 1572426 w 2444097"/>
              <a:gd name="connsiteY44" fmla="*/ 393107 h 2296961"/>
              <a:gd name="connsiteX45" fmla="*/ 1580972 w 2444097"/>
              <a:gd name="connsiteY45" fmla="*/ 282012 h 2296961"/>
              <a:gd name="connsiteX46" fmla="*/ 1623701 w 2444097"/>
              <a:gd name="connsiteY46" fmla="*/ 205099 h 2296961"/>
              <a:gd name="connsiteX47" fmla="*/ 1666430 w 2444097"/>
              <a:gd name="connsiteY47" fmla="*/ 153825 h 2296961"/>
              <a:gd name="connsiteX48" fmla="*/ 1683521 w 2444097"/>
              <a:gd name="connsiteY48" fmla="*/ 128187 h 2296961"/>
              <a:gd name="connsiteX49" fmla="*/ 1709159 w 2444097"/>
              <a:gd name="connsiteY49" fmla="*/ 102550 h 2296961"/>
              <a:gd name="connsiteX50" fmla="*/ 1751888 w 2444097"/>
              <a:gd name="connsiteY50" fmla="*/ 59821 h 2296961"/>
              <a:gd name="connsiteX51" fmla="*/ 1803162 w 2444097"/>
              <a:gd name="connsiteY51" fmla="*/ 42729 h 2296961"/>
              <a:gd name="connsiteX52" fmla="*/ 1854437 w 2444097"/>
              <a:gd name="connsiteY52" fmla="*/ 25638 h 2296961"/>
              <a:gd name="connsiteX53" fmla="*/ 1880074 w 2444097"/>
              <a:gd name="connsiteY53" fmla="*/ 17092 h 2296961"/>
              <a:gd name="connsiteX54" fmla="*/ 1948441 w 2444097"/>
              <a:gd name="connsiteY54" fmla="*/ 0 h 2296961"/>
              <a:gd name="connsiteX55" fmla="*/ 2085174 w 2444097"/>
              <a:gd name="connsiteY55" fmla="*/ 8546 h 2296961"/>
              <a:gd name="connsiteX56" fmla="*/ 2127902 w 2444097"/>
              <a:gd name="connsiteY56" fmla="*/ 42729 h 2296961"/>
              <a:gd name="connsiteX57" fmla="*/ 2179177 w 2444097"/>
              <a:gd name="connsiteY57" fmla="*/ 59821 h 2296961"/>
              <a:gd name="connsiteX58" fmla="*/ 2230452 w 2444097"/>
              <a:gd name="connsiteY58" fmla="*/ 76913 h 2296961"/>
              <a:gd name="connsiteX59" fmla="*/ 2281727 w 2444097"/>
              <a:gd name="connsiteY59" fmla="*/ 111096 h 2296961"/>
              <a:gd name="connsiteX60" fmla="*/ 2324456 w 2444097"/>
              <a:gd name="connsiteY60" fmla="*/ 153825 h 2296961"/>
              <a:gd name="connsiteX61" fmla="*/ 2367185 w 2444097"/>
              <a:gd name="connsiteY61" fmla="*/ 196554 h 2296961"/>
              <a:gd name="connsiteX62" fmla="*/ 2375731 w 2444097"/>
              <a:gd name="connsiteY62" fmla="*/ 222191 h 2296961"/>
              <a:gd name="connsiteX63" fmla="*/ 2392822 w 2444097"/>
              <a:gd name="connsiteY63" fmla="*/ 247828 h 2296961"/>
              <a:gd name="connsiteX64" fmla="*/ 2427005 w 2444097"/>
              <a:gd name="connsiteY64" fmla="*/ 324741 h 2296961"/>
              <a:gd name="connsiteX65" fmla="*/ 2435551 w 2444097"/>
              <a:gd name="connsiteY65" fmla="*/ 427290 h 2296961"/>
              <a:gd name="connsiteX66" fmla="*/ 2444097 w 2444097"/>
              <a:gd name="connsiteY66" fmla="*/ 461473 h 2296961"/>
              <a:gd name="connsiteX67" fmla="*/ 2418459 w 2444097"/>
              <a:gd name="connsiteY67" fmla="*/ 623843 h 2296961"/>
              <a:gd name="connsiteX68" fmla="*/ 2375731 w 2444097"/>
              <a:gd name="connsiteY68" fmla="*/ 700756 h 2296961"/>
              <a:gd name="connsiteX69" fmla="*/ 2324456 w 2444097"/>
              <a:gd name="connsiteY69" fmla="*/ 743484 h 2296961"/>
              <a:gd name="connsiteX70" fmla="*/ 2247544 w 2444097"/>
              <a:gd name="connsiteY70" fmla="*/ 803305 h 2296961"/>
              <a:gd name="connsiteX71" fmla="*/ 2196269 w 2444097"/>
              <a:gd name="connsiteY71" fmla="*/ 820397 h 2296961"/>
              <a:gd name="connsiteX72" fmla="*/ 2170631 w 2444097"/>
              <a:gd name="connsiteY72" fmla="*/ 837488 h 2296961"/>
              <a:gd name="connsiteX73" fmla="*/ 2119357 w 2444097"/>
              <a:gd name="connsiteY73" fmla="*/ 854580 h 2296961"/>
              <a:gd name="connsiteX74" fmla="*/ 1982624 w 2444097"/>
              <a:gd name="connsiteY74" fmla="*/ 846034 h 2296961"/>
              <a:gd name="connsiteX75" fmla="*/ 1965532 w 2444097"/>
              <a:gd name="connsiteY75" fmla="*/ 820397 h 2296961"/>
              <a:gd name="connsiteX76" fmla="*/ 1939895 w 2444097"/>
              <a:gd name="connsiteY76" fmla="*/ 811851 h 2296961"/>
              <a:gd name="connsiteX77" fmla="*/ 1837345 w 2444097"/>
              <a:gd name="connsiteY77" fmla="*/ 794759 h 2296961"/>
              <a:gd name="connsiteX78" fmla="*/ 1803162 w 2444097"/>
              <a:gd name="connsiteY78" fmla="*/ 786213 h 2296961"/>
              <a:gd name="connsiteX79" fmla="*/ 1777525 w 2444097"/>
              <a:gd name="connsiteY79" fmla="*/ 777668 h 2296961"/>
              <a:gd name="connsiteX80" fmla="*/ 1734796 w 2444097"/>
              <a:gd name="connsiteY80" fmla="*/ 786213 h 2296961"/>
              <a:gd name="connsiteX81" fmla="*/ 1683521 w 2444097"/>
              <a:gd name="connsiteY81" fmla="*/ 820397 h 2296961"/>
              <a:gd name="connsiteX82" fmla="*/ 1657884 w 2444097"/>
              <a:gd name="connsiteY82" fmla="*/ 837488 h 2296961"/>
              <a:gd name="connsiteX83" fmla="*/ 1615155 w 2444097"/>
              <a:gd name="connsiteY83" fmla="*/ 880217 h 2296961"/>
              <a:gd name="connsiteX84" fmla="*/ 1572426 w 2444097"/>
              <a:gd name="connsiteY84" fmla="*/ 914400 h 2296961"/>
              <a:gd name="connsiteX85" fmla="*/ 1504059 w 2444097"/>
              <a:gd name="connsiteY85" fmla="*/ 974221 h 2296961"/>
              <a:gd name="connsiteX86" fmla="*/ 1538243 w 2444097"/>
              <a:gd name="connsiteY86" fmla="*/ 1016950 h 2296961"/>
              <a:gd name="connsiteX87" fmla="*/ 1546788 w 2444097"/>
              <a:gd name="connsiteY87" fmla="*/ 1051133 h 2296961"/>
              <a:gd name="connsiteX88" fmla="*/ 1563880 w 2444097"/>
              <a:gd name="connsiteY88" fmla="*/ 1153683 h 2296961"/>
              <a:gd name="connsiteX89" fmla="*/ 1572426 w 2444097"/>
              <a:gd name="connsiteY89" fmla="*/ 1196412 h 2296961"/>
              <a:gd name="connsiteX90" fmla="*/ 1563880 w 2444097"/>
              <a:gd name="connsiteY90" fmla="*/ 1333144 h 2296961"/>
              <a:gd name="connsiteX91" fmla="*/ 1538243 w 2444097"/>
              <a:gd name="connsiteY91" fmla="*/ 1418602 h 2296961"/>
              <a:gd name="connsiteX92" fmla="*/ 1521151 w 2444097"/>
              <a:gd name="connsiteY92" fmla="*/ 1444240 h 2296961"/>
              <a:gd name="connsiteX93" fmla="*/ 1512605 w 2444097"/>
              <a:gd name="connsiteY93" fmla="*/ 1469877 h 2296961"/>
              <a:gd name="connsiteX94" fmla="*/ 1495514 w 2444097"/>
              <a:gd name="connsiteY94" fmla="*/ 1495514 h 2296961"/>
              <a:gd name="connsiteX95" fmla="*/ 1486968 w 2444097"/>
              <a:gd name="connsiteY95" fmla="*/ 1521152 h 2296961"/>
              <a:gd name="connsiteX96" fmla="*/ 1461331 w 2444097"/>
              <a:gd name="connsiteY96" fmla="*/ 1546789 h 2296961"/>
              <a:gd name="connsiteX97" fmla="*/ 1418602 w 2444097"/>
              <a:gd name="connsiteY97" fmla="*/ 1589518 h 2296961"/>
              <a:gd name="connsiteX98" fmla="*/ 1341689 w 2444097"/>
              <a:gd name="connsiteY98" fmla="*/ 1649339 h 2296961"/>
              <a:gd name="connsiteX99" fmla="*/ 1264777 w 2444097"/>
              <a:gd name="connsiteY99" fmla="*/ 1657884 h 2296961"/>
              <a:gd name="connsiteX100" fmla="*/ 1042587 w 2444097"/>
              <a:gd name="connsiteY100" fmla="*/ 1657884 h 2296961"/>
              <a:gd name="connsiteX101" fmla="*/ 991312 w 2444097"/>
              <a:gd name="connsiteY101" fmla="*/ 1640793 h 2296961"/>
              <a:gd name="connsiteX102" fmla="*/ 940037 w 2444097"/>
              <a:gd name="connsiteY102" fmla="*/ 1606610 h 2296961"/>
              <a:gd name="connsiteX103" fmla="*/ 922945 w 2444097"/>
              <a:gd name="connsiteY103" fmla="*/ 1580972 h 2296961"/>
              <a:gd name="connsiteX104" fmla="*/ 820396 w 2444097"/>
              <a:gd name="connsiteY104" fmla="*/ 1580972 h 2296961"/>
              <a:gd name="connsiteX105" fmla="*/ 837488 w 2444097"/>
              <a:gd name="connsiteY105" fmla="*/ 1615156 h 2296961"/>
              <a:gd name="connsiteX106" fmla="*/ 846033 w 2444097"/>
              <a:gd name="connsiteY106" fmla="*/ 1640793 h 2296961"/>
              <a:gd name="connsiteX107" fmla="*/ 863125 w 2444097"/>
              <a:gd name="connsiteY107" fmla="*/ 1666430 h 2296961"/>
              <a:gd name="connsiteX108" fmla="*/ 871671 w 2444097"/>
              <a:gd name="connsiteY108" fmla="*/ 1692068 h 2296961"/>
              <a:gd name="connsiteX109" fmla="*/ 888762 w 2444097"/>
              <a:gd name="connsiteY109" fmla="*/ 1871529 h 2296961"/>
              <a:gd name="connsiteX110" fmla="*/ 880217 w 2444097"/>
              <a:gd name="connsiteY110" fmla="*/ 1999716 h 2296961"/>
              <a:gd name="connsiteX111" fmla="*/ 863125 w 2444097"/>
              <a:gd name="connsiteY111" fmla="*/ 2050991 h 2296961"/>
              <a:gd name="connsiteX112" fmla="*/ 854579 w 2444097"/>
              <a:gd name="connsiteY112" fmla="*/ 2076628 h 2296961"/>
              <a:gd name="connsiteX113" fmla="*/ 863125 w 2444097"/>
              <a:gd name="connsiteY113" fmla="*/ 2076628 h 22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444097" h="2296961">
                <a:moveTo>
                  <a:pt x="863125" y="2076628"/>
                </a:moveTo>
                <a:cubicBezTo>
                  <a:pt x="847206" y="2090273"/>
                  <a:pt x="778620" y="2153223"/>
                  <a:pt x="752030" y="2162086"/>
                </a:cubicBezTo>
                <a:lnTo>
                  <a:pt x="726392" y="2170632"/>
                </a:lnTo>
                <a:lnTo>
                  <a:pt x="649480" y="2221907"/>
                </a:lnTo>
                <a:cubicBezTo>
                  <a:pt x="640934" y="2227604"/>
                  <a:pt x="633587" y="2235751"/>
                  <a:pt x="623843" y="2238999"/>
                </a:cubicBezTo>
                <a:lnTo>
                  <a:pt x="572568" y="2256090"/>
                </a:lnTo>
                <a:lnTo>
                  <a:pt x="521293" y="2273182"/>
                </a:lnTo>
                <a:lnTo>
                  <a:pt x="384560" y="2290273"/>
                </a:lnTo>
                <a:cubicBezTo>
                  <a:pt x="247416" y="2284039"/>
                  <a:pt x="228788" y="2325535"/>
                  <a:pt x="170916" y="2256090"/>
                </a:cubicBezTo>
                <a:cubicBezTo>
                  <a:pt x="164341" y="2248200"/>
                  <a:pt x="159521" y="2238999"/>
                  <a:pt x="153824" y="2230453"/>
                </a:cubicBezTo>
                <a:cubicBezTo>
                  <a:pt x="132343" y="2166010"/>
                  <a:pt x="163818" y="2242945"/>
                  <a:pt x="119641" y="2187724"/>
                </a:cubicBezTo>
                <a:cubicBezTo>
                  <a:pt x="86494" y="2146290"/>
                  <a:pt x="141392" y="2172184"/>
                  <a:pt x="85458" y="2153541"/>
                </a:cubicBezTo>
                <a:cubicBezTo>
                  <a:pt x="68820" y="2103627"/>
                  <a:pt x="89930" y="2149468"/>
                  <a:pt x="51274" y="2110812"/>
                </a:cubicBezTo>
                <a:cubicBezTo>
                  <a:pt x="30962" y="2090500"/>
                  <a:pt x="25551" y="2059280"/>
                  <a:pt x="17091" y="2033899"/>
                </a:cubicBezTo>
                <a:lnTo>
                  <a:pt x="8545" y="2008262"/>
                </a:lnTo>
                <a:lnTo>
                  <a:pt x="0" y="1982625"/>
                </a:lnTo>
                <a:cubicBezTo>
                  <a:pt x="2848" y="1894318"/>
                  <a:pt x="3776" y="1805929"/>
                  <a:pt x="8545" y="1717705"/>
                </a:cubicBezTo>
                <a:cubicBezTo>
                  <a:pt x="9128" y="1706915"/>
                  <a:pt x="16521" y="1657202"/>
                  <a:pt x="25637" y="1640793"/>
                </a:cubicBezTo>
                <a:cubicBezTo>
                  <a:pt x="35613" y="1622836"/>
                  <a:pt x="48426" y="1606610"/>
                  <a:pt x="59820" y="1589518"/>
                </a:cubicBezTo>
                <a:cubicBezTo>
                  <a:pt x="76623" y="1564314"/>
                  <a:pt x="77879" y="1558802"/>
                  <a:pt x="102549" y="1538243"/>
                </a:cubicBezTo>
                <a:cubicBezTo>
                  <a:pt x="110439" y="1531668"/>
                  <a:pt x="119641" y="1526849"/>
                  <a:pt x="128187" y="1521152"/>
                </a:cubicBezTo>
                <a:cubicBezTo>
                  <a:pt x="133884" y="1512606"/>
                  <a:pt x="137548" y="1502277"/>
                  <a:pt x="145278" y="1495514"/>
                </a:cubicBezTo>
                <a:cubicBezTo>
                  <a:pt x="160737" y="1481987"/>
                  <a:pt x="179461" y="1472725"/>
                  <a:pt x="196553" y="1461331"/>
                </a:cubicBezTo>
                <a:cubicBezTo>
                  <a:pt x="229685" y="1439243"/>
                  <a:pt x="212447" y="1447488"/>
                  <a:pt x="247828" y="1435694"/>
                </a:cubicBezTo>
                <a:cubicBezTo>
                  <a:pt x="344889" y="1370984"/>
                  <a:pt x="281167" y="1406292"/>
                  <a:pt x="538385" y="1427148"/>
                </a:cubicBezTo>
                <a:cubicBezTo>
                  <a:pt x="556342" y="1428604"/>
                  <a:pt x="589659" y="1444240"/>
                  <a:pt x="589659" y="1444240"/>
                </a:cubicBezTo>
                <a:cubicBezTo>
                  <a:pt x="620994" y="1441391"/>
                  <a:pt x="675206" y="1466000"/>
                  <a:pt x="683663" y="1435694"/>
                </a:cubicBezTo>
                <a:cubicBezTo>
                  <a:pt x="715832" y="1320423"/>
                  <a:pt x="684744" y="1196212"/>
                  <a:pt x="692209" y="1076770"/>
                </a:cubicBezTo>
                <a:cubicBezTo>
                  <a:pt x="693333" y="1058789"/>
                  <a:pt x="703604" y="1042587"/>
                  <a:pt x="709301" y="1025496"/>
                </a:cubicBezTo>
                <a:cubicBezTo>
                  <a:pt x="712150" y="1016950"/>
                  <a:pt x="710351" y="1004855"/>
                  <a:pt x="717846" y="999858"/>
                </a:cubicBezTo>
                <a:lnTo>
                  <a:pt x="743484" y="982767"/>
                </a:lnTo>
                <a:cubicBezTo>
                  <a:pt x="834648" y="846020"/>
                  <a:pt x="714989" y="1011266"/>
                  <a:pt x="828942" y="897309"/>
                </a:cubicBezTo>
                <a:cubicBezTo>
                  <a:pt x="869104" y="857146"/>
                  <a:pt x="844524" y="878374"/>
                  <a:pt x="905854" y="837488"/>
                </a:cubicBezTo>
                <a:cubicBezTo>
                  <a:pt x="933944" y="818762"/>
                  <a:pt x="926170" y="820697"/>
                  <a:pt x="957129" y="811851"/>
                </a:cubicBezTo>
                <a:cubicBezTo>
                  <a:pt x="968422" y="808624"/>
                  <a:pt x="979591" y="804061"/>
                  <a:pt x="991312" y="803305"/>
                </a:cubicBezTo>
                <a:cubicBezTo>
                  <a:pt x="1068117" y="798350"/>
                  <a:pt x="1145136" y="797608"/>
                  <a:pt x="1222048" y="794759"/>
                </a:cubicBezTo>
                <a:cubicBezTo>
                  <a:pt x="1349961" y="773440"/>
                  <a:pt x="1190176" y="799662"/>
                  <a:pt x="1333144" y="777668"/>
                </a:cubicBezTo>
                <a:cubicBezTo>
                  <a:pt x="1350270" y="775033"/>
                  <a:pt x="1367197" y="771036"/>
                  <a:pt x="1384418" y="769122"/>
                </a:cubicBezTo>
                <a:cubicBezTo>
                  <a:pt x="1418510" y="765334"/>
                  <a:pt x="1452785" y="763425"/>
                  <a:pt x="1486968" y="760576"/>
                </a:cubicBezTo>
                <a:cubicBezTo>
                  <a:pt x="1530473" y="746074"/>
                  <a:pt x="1500434" y="763683"/>
                  <a:pt x="1521151" y="726393"/>
                </a:cubicBezTo>
                <a:cubicBezTo>
                  <a:pt x="1531127" y="708436"/>
                  <a:pt x="1548838" y="694605"/>
                  <a:pt x="1555334" y="675118"/>
                </a:cubicBezTo>
                <a:cubicBezTo>
                  <a:pt x="1567128" y="639737"/>
                  <a:pt x="1558883" y="656976"/>
                  <a:pt x="1580972" y="623843"/>
                </a:cubicBezTo>
                <a:cubicBezTo>
                  <a:pt x="1586669" y="606752"/>
                  <a:pt x="1599445" y="590532"/>
                  <a:pt x="1598063" y="572569"/>
                </a:cubicBezTo>
                <a:cubicBezTo>
                  <a:pt x="1592902" y="505475"/>
                  <a:pt x="1595041" y="475022"/>
                  <a:pt x="1580972" y="418744"/>
                </a:cubicBezTo>
                <a:cubicBezTo>
                  <a:pt x="1578787" y="410005"/>
                  <a:pt x="1575275" y="401653"/>
                  <a:pt x="1572426" y="393107"/>
                </a:cubicBezTo>
                <a:cubicBezTo>
                  <a:pt x="1575275" y="356075"/>
                  <a:pt x="1576365" y="318866"/>
                  <a:pt x="1580972" y="282012"/>
                </a:cubicBezTo>
                <a:cubicBezTo>
                  <a:pt x="1584444" y="254239"/>
                  <a:pt x="1610901" y="224299"/>
                  <a:pt x="1623701" y="205099"/>
                </a:cubicBezTo>
                <a:cubicBezTo>
                  <a:pt x="1666143" y="141436"/>
                  <a:pt x="1611586" y="219638"/>
                  <a:pt x="1666430" y="153825"/>
                </a:cubicBezTo>
                <a:cubicBezTo>
                  <a:pt x="1673005" y="145935"/>
                  <a:pt x="1676946" y="136077"/>
                  <a:pt x="1683521" y="128187"/>
                </a:cubicBezTo>
                <a:cubicBezTo>
                  <a:pt x="1691258" y="118903"/>
                  <a:pt x="1701422" y="111834"/>
                  <a:pt x="1709159" y="102550"/>
                </a:cubicBezTo>
                <a:cubicBezTo>
                  <a:pt x="1730944" y="76409"/>
                  <a:pt x="1718708" y="74568"/>
                  <a:pt x="1751888" y="59821"/>
                </a:cubicBezTo>
                <a:cubicBezTo>
                  <a:pt x="1768351" y="52504"/>
                  <a:pt x="1786071" y="48426"/>
                  <a:pt x="1803162" y="42729"/>
                </a:cubicBezTo>
                <a:lnTo>
                  <a:pt x="1854437" y="25638"/>
                </a:lnTo>
                <a:cubicBezTo>
                  <a:pt x="1862983" y="22789"/>
                  <a:pt x="1871241" y="18859"/>
                  <a:pt x="1880074" y="17092"/>
                </a:cubicBezTo>
                <a:cubicBezTo>
                  <a:pt x="1931636" y="6779"/>
                  <a:pt x="1909023" y="13139"/>
                  <a:pt x="1948441" y="0"/>
                </a:cubicBezTo>
                <a:cubicBezTo>
                  <a:pt x="1994019" y="2849"/>
                  <a:pt x="2039758" y="3765"/>
                  <a:pt x="2085174" y="8546"/>
                </a:cubicBezTo>
                <a:cubicBezTo>
                  <a:pt x="2137643" y="14069"/>
                  <a:pt x="2086330" y="16747"/>
                  <a:pt x="2127902" y="42729"/>
                </a:cubicBezTo>
                <a:cubicBezTo>
                  <a:pt x="2143180" y="52278"/>
                  <a:pt x="2162085" y="54124"/>
                  <a:pt x="2179177" y="59821"/>
                </a:cubicBezTo>
                <a:cubicBezTo>
                  <a:pt x="2179178" y="59821"/>
                  <a:pt x="2230451" y="76912"/>
                  <a:pt x="2230452" y="76913"/>
                </a:cubicBezTo>
                <a:lnTo>
                  <a:pt x="2281727" y="111096"/>
                </a:lnTo>
                <a:cubicBezTo>
                  <a:pt x="2327302" y="179460"/>
                  <a:pt x="2267485" y="96854"/>
                  <a:pt x="2324456" y="153825"/>
                </a:cubicBezTo>
                <a:cubicBezTo>
                  <a:pt x="2381429" y="210798"/>
                  <a:pt x="2298815" y="150974"/>
                  <a:pt x="2367185" y="196554"/>
                </a:cubicBezTo>
                <a:cubicBezTo>
                  <a:pt x="2370034" y="205100"/>
                  <a:pt x="2371703" y="214134"/>
                  <a:pt x="2375731" y="222191"/>
                </a:cubicBezTo>
                <a:cubicBezTo>
                  <a:pt x="2380324" y="231377"/>
                  <a:pt x="2388651" y="238443"/>
                  <a:pt x="2392822" y="247828"/>
                </a:cubicBezTo>
                <a:cubicBezTo>
                  <a:pt x="2433502" y="339359"/>
                  <a:pt x="2388325" y="266718"/>
                  <a:pt x="2427005" y="324741"/>
                </a:cubicBezTo>
                <a:cubicBezTo>
                  <a:pt x="2429854" y="358924"/>
                  <a:pt x="2431296" y="393253"/>
                  <a:pt x="2435551" y="427290"/>
                </a:cubicBezTo>
                <a:cubicBezTo>
                  <a:pt x="2437008" y="438944"/>
                  <a:pt x="2444097" y="449728"/>
                  <a:pt x="2444097" y="461473"/>
                </a:cubicBezTo>
                <a:cubicBezTo>
                  <a:pt x="2444097" y="560757"/>
                  <a:pt x="2442481" y="551776"/>
                  <a:pt x="2418459" y="623843"/>
                </a:cubicBezTo>
                <a:cubicBezTo>
                  <a:pt x="2407712" y="656084"/>
                  <a:pt x="2405121" y="671368"/>
                  <a:pt x="2375731" y="700756"/>
                </a:cubicBezTo>
                <a:cubicBezTo>
                  <a:pt x="2300818" y="775666"/>
                  <a:pt x="2395852" y="683988"/>
                  <a:pt x="2324456" y="743484"/>
                </a:cubicBezTo>
                <a:cubicBezTo>
                  <a:pt x="2294962" y="768062"/>
                  <a:pt x="2290741" y="788906"/>
                  <a:pt x="2247544" y="803305"/>
                </a:cubicBezTo>
                <a:cubicBezTo>
                  <a:pt x="2230452" y="809002"/>
                  <a:pt x="2211260" y="810404"/>
                  <a:pt x="2196269" y="820397"/>
                </a:cubicBezTo>
                <a:cubicBezTo>
                  <a:pt x="2187723" y="826094"/>
                  <a:pt x="2180017" y="833317"/>
                  <a:pt x="2170631" y="837488"/>
                </a:cubicBezTo>
                <a:cubicBezTo>
                  <a:pt x="2154168" y="844805"/>
                  <a:pt x="2119357" y="854580"/>
                  <a:pt x="2119357" y="854580"/>
                </a:cubicBezTo>
                <a:cubicBezTo>
                  <a:pt x="2073779" y="851731"/>
                  <a:pt x="2027203" y="855940"/>
                  <a:pt x="1982624" y="846034"/>
                </a:cubicBezTo>
                <a:cubicBezTo>
                  <a:pt x="1972598" y="843806"/>
                  <a:pt x="1973552" y="826813"/>
                  <a:pt x="1965532" y="820397"/>
                </a:cubicBezTo>
                <a:cubicBezTo>
                  <a:pt x="1958498" y="814770"/>
                  <a:pt x="1948556" y="814326"/>
                  <a:pt x="1939895" y="811851"/>
                </a:cubicBezTo>
                <a:cubicBezTo>
                  <a:pt x="1895979" y="799303"/>
                  <a:pt x="1892831" y="801695"/>
                  <a:pt x="1837345" y="794759"/>
                </a:cubicBezTo>
                <a:cubicBezTo>
                  <a:pt x="1825951" y="791910"/>
                  <a:pt x="1814455" y="789440"/>
                  <a:pt x="1803162" y="786213"/>
                </a:cubicBezTo>
                <a:cubicBezTo>
                  <a:pt x="1794501" y="783738"/>
                  <a:pt x="1786533" y="777668"/>
                  <a:pt x="1777525" y="777668"/>
                </a:cubicBezTo>
                <a:cubicBezTo>
                  <a:pt x="1763000" y="777668"/>
                  <a:pt x="1749039" y="783365"/>
                  <a:pt x="1734796" y="786213"/>
                </a:cubicBezTo>
                <a:lnTo>
                  <a:pt x="1683521" y="820397"/>
                </a:lnTo>
                <a:lnTo>
                  <a:pt x="1657884" y="837488"/>
                </a:lnTo>
                <a:cubicBezTo>
                  <a:pt x="1612304" y="905858"/>
                  <a:pt x="1672128" y="823244"/>
                  <a:pt x="1615155" y="880217"/>
                </a:cubicBezTo>
                <a:cubicBezTo>
                  <a:pt x="1576500" y="918872"/>
                  <a:pt x="1622336" y="897765"/>
                  <a:pt x="1572426" y="914400"/>
                </a:cubicBezTo>
                <a:cubicBezTo>
                  <a:pt x="1512605" y="954281"/>
                  <a:pt x="1532546" y="931492"/>
                  <a:pt x="1504059" y="974221"/>
                </a:cubicBezTo>
                <a:cubicBezTo>
                  <a:pt x="1531998" y="1058036"/>
                  <a:pt x="1486701" y="939636"/>
                  <a:pt x="1538243" y="1016950"/>
                </a:cubicBezTo>
                <a:cubicBezTo>
                  <a:pt x="1544758" y="1026722"/>
                  <a:pt x="1544624" y="1039589"/>
                  <a:pt x="1546788" y="1051133"/>
                </a:cubicBezTo>
                <a:cubicBezTo>
                  <a:pt x="1553174" y="1085194"/>
                  <a:pt x="1557083" y="1119701"/>
                  <a:pt x="1563880" y="1153683"/>
                </a:cubicBezTo>
                <a:lnTo>
                  <a:pt x="1572426" y="1196412"/>
                </a:lnTo>
                <a:cubicBezTo>
                  <a:pt x="1569577" y="1241989"/>
                  <a:pt x="1568424" y="1287704"/>
                  <a:pt x="1563880" y="1333144"/>
                </a:cubicBezTo>
                <a:cubicBezTo>
                  <a:pt x="1562475" y="1347193"/>
                  <a:pt x="1541391" y="1413880"/>
                  <a:pt x="1538243" y="1418602"/>
                </a:cubicBezTo>
                <a:cubicBezTo>
                  <a:pt x="1532546" y="1427148"/>
                  <a:pt x="1525744" y="1435053"/>
                  <a:pt x="1521151" y="1444240"/>
                </a:cubicBezTo>
                <a:cubicBezTo>
                  <a:pt x="1517122" y="1452297"/>
                  <a:pt x="1516633" y="1461820"/>
                  <a:pt x="1512605" y="1469877"/>
                </a:cubicBezTo>
                <a:cubicBezTo>
                  <a:pt x="1508012" y="1479063"/>
                  <a:pt x="1500107" y="1486328"/>
                  <a:pt x="1495514" y="1495514"/>
                </a:cubicBezTo>
                <a:cubicBezTo>
                  <a:pt x="1491485" y="1503571"/>
                  <a:pt x="1491965" y="1513657"/>
                  <a:pt x="1486968" y="1521152"/>
                </a:cubicBezTo>
                <a:cubicBezTo>
                  <a:pt x="1480264" y="1531208"/>
                  <a:pt x="1469068" y="1537505"/>
                  <a:pt x="1461331" y="1546789"/>
                </a:cubicBezTo>
                <a:cubicBezTo>
                  <a:pt x="1404358" y="1615157"/>
                  <a:pt x="1486967" y="1532547"/>
                  <a:pt x="1418602" y="1589518"/>
                </a:cubicBezTo>
                <a:cubicBezTo>
                  <a:pt x="1396928" y="1607580"/>
                  <a:pt x="1371596" y="1646016"/>
                  <a:pt x="1341689" y="1649339"/>
                </a:cubicBezTo>
                <a:lnTo>
                  <a:pt x="1264777" y="1657884"/>
                </a:lnTo>
                <a:cubicBezTo>
                  <a:pt x="1176192" y="1680031"/>
                  <a:pt x="1207828" y="1675588"/>
                  <a:pt x="1042587" y="1657884"/>
                </a:cubicBezTo>
                <a:cubicBezTo>
                  <a:pt x="1024673" y="1655965"/>
                  <a:pt x="1006302" y="1650786"/>
                  <a:pt x="991312" y="1640793"/>
                </a:cubicBezTo>
                <a:lnTo>
                  <a:pt x="940037" y="1606610"/>
                </a:lnTo>
                <a:cubicBezTo>
                  <a:pt x="934340" y="1598064"/>
                  <a:pt x="930965" y="1587388"/>
                  <a:pt x="922945" y="1580972"/>
                </a:cubicBezTo>
                <a:cubicBezTo>
                  <a:pt x="898503" y="1561419"/>
                  <a:pt x="832760" y="1579598"/>
                  <a:pt x="820396" y="1580972"/>
                </a:cubicBezTo>
                <a:cubicBezTo>
                  <a:pt x="803304" y="1632248"/>
                  <a:pt x="809001" y="1586669"/>
                  <a:pt x="837488" y="1615156"/>
                </a:cubicBezTo>
                <a:cubicBezTo>
                  <a:pt x="843858" y="1621526"/>
                  <a:pt x="842005" y="1632736"/>
                  <a:pt x="846033" y="1640793"/>
                </a:cubicBezTo>
                <a:cubicBezTo>
                  <a:pt x="850626" y="1649979"/>
                  <a:pt x="857428" y="1657884"/>
                  <a:pt x="863125" y="1666430"/>
                </a:cubicBezTo>
                <a:cubicBezTo>
                  <a:pt x="865974" y="1674976"/>
                  <a:pt x="869717" y="1683274"/>
                  <a:pt x="871671" y="1692068"/>
                </a:cubicBezTo>
                <a:cubicBezTo>
                  <a:pt x="885031" y="1752188"/>
                  <a:pt x="884566" y="1808589"/>
                  <a:pt x="888762" y="1871529"/>
                </a:cubicBezTo>
                <a:cubicBezTo>
                  <a:pt x="885914" y="1914258"/>
                  <a:pt x="886273" y="1957323"/>
                  <a:pt x="880217" y="1999716"/>
                </a:cubicBezTo>
                <a:cubicBezTo>
                  <a:pt x="877669" y="2017551"/>
                  <a:pt x="868822" y="2033899"/>
                  <a:pt x="863125" y="2050991"/>
                </a:cubicBezTo>
                <a:cubicBezTo>
                  <a:pt x="860276" y="2059537"/>
                  <a:pt x="863587" y="2076628"/>
                  <a:pt x="854579" y="2076628"/>
                </a:cubicBezTo>
                <a:lnTo>
                  <a:pt x="863125" y="2076628"/>
                </a:lnTo>
                <a:close/>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30097" y="2151833"/>
            <a:ext cx="1602811" cy="369332"/>
          </a:xfrm>
          <a:prstGeom prst="rect">
            <a:avLst/>
          </a:prstGeom>
        </p:spPr>
        <p:txBody>
          <a:bodyPr wrap="none">
            <a:spAutoFit/>
          </a:bodyPr>
          <a:lstStyle/>
          <a:p>
            <a:r>
              <a:rPr lang="en-US" b="1" dirty="0" smtClean="0">
                <a:solidFill>
                  <a:srgbClr val="00B050"/>
                </a:solidFill>
              </a:rPr>
              <a:t>b. Rotate Right</a:t>
            </a:r>
            <a:endParaRPr lang="en-US" b="1" dirty="0">
              <a:solidFill>
                <a:srgbClr val="00B050"/>
              </a:solidFill>
            </a:endParaRPr>
          </a:p>
        </p:txBody>
      </p:sp>
    </p:spTree>
    <p:extLst>
      <p:ext uri="{BB962C8B-B14F-4D97-AF65-F5344CB8AC3E}">
        <p14:creationId xmlns:p14="http://schemas.microsoft.com/office/powerpoint/2010/main" val="168390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990976" y="757747"/>
            <a:ext cx="970458" cy="369332"/>
          </a:xfrm>
          <a:prstGeom prst="rect">
            <a:avLst/>
          </a:prstGeom>
          <a:noFill/>
        </p:spPr>
        <p:txBody>
          <a:bodyPr wrap="none" rtlCol="0">
            <a:spAutoFit/>
          </a:bodyPr>
          <a:lstStyle/>
          <a:p>
            <a:pPr algn="ctr"/>
            <a:r>
              <a:rPr lang="en-US" b="1" dirty="0">
                <a:solidFill>
                  <a:srgbClr val="FF0000"/>
                </a:solidFill>
              </a:rPr>
              <a:t>	3-2=1</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16</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92258" y="1935097"/>
            <a:ext cx="721672" cy="369332"/>
          </a:xfrm>
          <a:prstGeom prst="rect">
            <a:avLst/>
          </a:prstGeom>
          <a:noFill/>
        </p:spPr>
        <p:txBody>
          <a:bodyPr wrap="none" rtlCol="0">
            <a:spAutoFit/>
          </a:bodyPr>
          <a:lstStyle/>
          <a:p>
            <a:pPr algn="ctr"/>
            <a:r>
              <a:rPr lang="en-US" b="1" dirty="0">
                <a:solidFill>
                  <a:srgbClr val="FF0000"/>
                </a:solidFill>
              </a:rPr>
              <a:t>1-1=0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dirty="0"/>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125</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5</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2073577" y="1782501"/>
            <a:ext cx="721672" cy="369332"/>
          </a:xfrm>
          <a:prstGeom prst="rect">
            <a:avLst/>
          </a:prstGeom>
          <a:noFill/>
        </p:spPr>
        <p:txBody>
          <a:bodyPr wrap="none" rtlCol="0">
            <a:spAutoFit/>
          </a:bodyPr>
          <a:lstStyle/>
          <a:p>
            <a:pPr algn="ctr"/>
            <a:r>
              <a:rPr lang="en-US" b="1" dirty="0">
                <a:solidFill>
                  <a:srgbClr val="FF0000"/>
                </a:solidFill>
              </a:rPr>
              <a:t>2-2=0</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1111648" y="2613672"/>
            <a:ext cx="1246276" cy="369332"/>
          </a:xfrm>
          <a:prstGeom prst="rect">
            <a:avLst/>
          </a:prstGeom>
          <a:noFill/>
        </p:spPr>
        <p:txBody>
          <a:bodyPr wrap="square" rtlCol="0">
            <a:spAutoFit/>
          </a:bodyPr>
          <a:lstStyle/>
          <a:p>
            <a:pPr algn="ctr"/>
            <a:r>
              <a:rPr lang="en-US" b="1" dirty="0">
                <a:solidFill>
                  <a:srgbClr val="FF0000"/>
                </a:solidFill>
              </a:rPr>
              <a:t>1-1=0</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7</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702572" y="2860548"/>
            <a:ext cx="1116713" cy="369332"/>
          </a:xfrm>
          <a:prstGeom prst="rect">
            <a:avLst/>
          </a:prstGeom>
          <a:noFill/>
        </p:spPr>
        <p:txBody>
          <a:bodyPr wrap="square" rtlCol="0">
            <a:spAutoFit/>
          </a:bodyPr>
          <a:lstStyle/>
          <a:p>
            <a:pPr algn="ctr"/>
            <a:r>
              <a:rPr lang="en-US" b="1" dirty="0">
                <a:solidFill>
                  <a:srgbClr val="FF0000"/>
                </a:solidFill>
              </a:rPr>
              <a:t>0-1=-1</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6590244" y="3373749"/>
            <a:ext cx="1105956"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US" b="1" dirty="0"/>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2434413" y="4259013"/>
            <a:ext cx="1095319"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3662768" y="3539013"/>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3662768" y="3714347"/>
            <a:ext cx="533400" cy="369332"/>
          </a:xfrm>
          <a:prstGeom prst="rect">
            <a:avLst/>
          </a:prstGeom>
          <a:noFill/>
        </p:spPr>
        <p:txBody>
          <a:bodyPr wrap="square" rtlCol="0">
            <a:spAutoFit/>
          </a:bodyPr>
          <a:lstStyle/>
          <a:p>
            <a:pPr algn="ctr"/>
            <a:r>
              <a:rPr lang="en-US" b="1" dirty="0"/>
              <a:t>9</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1045833" y="4148324"/>
            <a:ext cx="1013889"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0-0=0</a:t>
            </a:r>
          </a:p>
        </p:txBody>
      </p:sp>
      <p:cxnSp>
        <p:nvCxnSpPr>
          <p:cNvPr id="41" name="Straight Connector 40">
            <a:extLst>
              <a:ext uri="{FF2B5EF4-FFF2-40B4-BE49-F238E27FC236}">
                <a16:creationId xmlns:a16="http://schemas.microsoft.com/office/drawing/2014/main" xmlns="" id="{F445EA2F-B724-6444-8A90-425353C6577D}"/>
              </a:ext>
            </a:extLst>
          </p:cNvPr>
          <p:cNvCxnSpPr>
            <a:cxnSpLocks/>
          </p:cNvCxnSpPr>
          <p:nvPr/>
        </p:nvCxnSpPr>
        <p:spPr>
          <a:xfrm>
            <a:off x="3749502" y="3401877"/>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5457032" y="262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5457032" y="2803508"/>
            <a:ext cx="533400" cy="369332"/>
          </a:xfrm>
          <a:prstGeom prst="rect">
            <a:avLst/>
          </a:prstGeom>
          <a:noFill/>
        </p:spPr>
        <p:txBody>
          <a:bodyPr wrap="square" rtlCol="0">
            <a:spAutoFit/>
          </a:bodyPr>
          <a:lstStyle/>
          <a:p>
            <a:pPr algn="ctr"/>
            <a:r>
              <a:rPr lang="en-US" b="1" dirty="0"/>
              <a:t>15</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7" idx="3"/>
          </p:cNvCxnSpPr>
          <p:nvPr/>
        </p:nvCxnSpPr>
        <p:spPr>
          <a:xfrm flipH="1">
            <a:off x="5901283" y="2508230"/>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5244458" y="3440003"/>
            <a:ext cx="946793" cy="369332"/>
          </a:xfrm>
          <a:prstGeom prst="rect">
            <a:avLst/>
          </a:prstGeom>
          <a:noFill/>
        </p:spPr>
        <p:txBody>
          <a:bodyPr wrap="square" rtlCol="0">
            <a:spAutoFit/>
          </a:bodyPr>
          <a:lstStyle/>
          <a:p>
            <a:pPr algn="ctr"/>
            <a:r>
              <a:rPr lang="en-US" b="1" dirty="0">
                <a:solidFill>
                  <a:srgbClr val="FF0000"/>
                </a:solidFill>
              </a:rPr>
              <a:t>0-0=0</a:t>
            </a:r>
          </a:p>
        </p:txBody>
      </p:sp>
      <p:sp>
        <p:nvSpPr>
          <p:cNvPr id="46" name="Oval 45">
            <a:extLst>
              <a:ext uri="{FF2B5EF4-FFF2-40B4-BE49-F238E27FC236}">
                <a16:creationId xmlns:a16="http://schemas.microsoft.com/office/drawing/2014/main" xmlns="" id="{C8CCE305-22A8-DE4C-A2F7-740F3C840C27}"/>
              </a:ext>
            </a:extLst>
          </p:cNvPr>
          <p:cNvSpPr/>
          <p:nvPr/>
        </p:nvSpPr>
        <p:spPr>
          <a:xfrm>
            <a:off x="2563628" y="342832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TextBox 46">
            <a:extLst>
              <a:ext uri="{FF2B5EF4-FFF2-40B4-BE49-F238E27FC236}">
                <a16:creationId xmlns:a16="http://schemas.microsoft.com/office/drawing/2014/main" xmlns="" id="{0880BF76-092B-4548-A71D-346DBD549B95}"/>
              </a:ext>
            </a:extLst>
          </p:cNvPr>
          <p:cNvSpPr txBox="1"/>
          <p:nvPr/>
        </p:nvSpPr>
        <p:spPr>
          <a:xfrm>
            <a:off x="2563628" y="3603658"/>
            <a:ext cx="533400" cy="369332"/>
          </a:xfrm>
          <a:prstGeom prst="rect">
            <a:avLst/>
          </a:prstGeom>
          <a:noFill/>
        </p:spPr>
        <p:txBody>
          <a:bodyPr wrap="square" rtlCol="0">
            <a:spAutoFit/>
          </a:bodyPr>
          <a:lstStyle/>
          <a:p>
            <a:pPr algn="ctr"/>
            <a:r>
              <a:rPr lang="en-US" b="1" dirty="0"/>
              <a:t>4</a:t>
            </a:r>
          </a:p>
        </p:txBody>
      </p:sp>
      <p:cxnSp>
        <p:nvCxnSpPr>
          <p:cNvPr id="48" name="Straight Connector 47">
            <a:extLst>
              <a:ext uri="{FF2B5EF4-FFF2-40B4-BE49-F238E27FC236}">
                <a16:creationId xmlns:a16="http://schemas.microsoft.com/office/drawing/2014/main" xmlns="" id="{2AC11D31-89CC-C941-B2A5-53960AA05981}"/>
              </a:ext>
            </a:extLst>
          </p:cNvPr>
          <p:cNvCxnSpPr>
            <a:cxnSpLocks/>
            <a:stCxn id="46" idx="1"/>
          </p:cNvCxnSpPr>
          <p:nvPr/>
        </p:nvCxnSpPr>
        <p:spPr>
          <a:xfrm flipH="1" flipV="1">
            <a:off x="2535488" y="3346240"/>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178CFFD5-2D3A-FE49-AB13-2E1254D5F8C3}"/>
              </a:ext>
            </a:extLst>
          </p:cNvPr>
          <p:cNvSpPr txBox="1"/>
          <p:nvPr/>
        </p:nvSpPr>
        <p:spPr>
          <a:xfrm>
            <a:off x="3691664" y="4259013"/>
            <a:ext cx="1241026" cy="369332"/>
          </a:xfrm>
          <a:prstGeom prst="rect">
            <a:avLst/>
          </a:prstGeom>
          <a:noFill/>
        </p:spPr>
        <p:txBody>
          <a:bodyPr wrap="square" rtlCol="0">
            <a:spAutoFit/>
          </a:bodyPr>
          <a:lstStyle/>
          <a:p>
            <a:pPr algn="ctr"/>
            <a:r>
              <a:rPr lang="en-US" b="1" dirty="0">
                <a:solidFill>
                  <a:srgbClr val="FF0000"/>
                </a:solidFill>
              </a:rPr>
              <a:t>0-0=0</a:t>
            </a:r>
          </a:p>
        </p:txBody>
      </p:sp>
    </p:spTree>
    <p:extLst>
      <p:ext uri="{BB962C8B-B14F-4D97-AF65-F5344CB8AC3E}">
        <p14:creationId xmlns:p14="http://schemas.microsoft.com/office/powerpoint/2010/main" val="478833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957987" y="721627"/>
            <a:ext cx="970458" cy="369332"/>
          </a:xfrm>
          <a:prstGeom prst="rect">
            <a:avLst/>
          </a:prstGeom>
          <a:noFill/>
        </p:spPr>
        <p:txBody>
          <a:bodyPr wrap="none" rtlCol="0">
            <a:spAutoFit/>
          </a:bodyPr>
          <a:lstStyle/>
          <a:p>
            <a:pPr algn="ctr"/>
            <a:r>
              <a:rPr lang="en-US" b="1" dirty="0">
                <a:solidFill>
                  <a:srgbClr val="FF0000"/>
                </a:solidFill>
              </a:rPr>
              <a:t>	3-3=0</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16</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56992" y="1935097"/>
            <a:ext cx="792205" cy="369332"/>
          </a:xfrm>
          <a:prstGeom prst="rect">
            <a:avLst/>
          </a:prstGeom>
          <a:noFill/>
        </p:spPr>
        <p:txBody>
          <a:bodyPr wrap="none" rtlCol="0">
            <a:spAutoFit/>
          </a:bodyPr>
          <a:lstStyle/>
          <a:p>
            <a:pPr algn="ctr"/>
            <a:r>
              <a:rPr lang="en-US" b="1" dirty="0">
                <a:solidFill>
                  <a:srgbClr val="FF0000"/>
                </a:solidFill>
              </a:rPr>
              <a:t>1-2=-1</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dirty="0"/>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126</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5</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2073577" y="1782501"/>
            <a:ext cx="721672" cy="369332"/>
          </a:xfrm>
          <a:prstGeom prst="rect">
            <a:avLst/>
          </a:prstGeom>
          <a:noFill/>
        </p:spPr>
        <p:txBody>
          <a:bodyPr wrap="none" rtlCol="0">
            <a:spAutoFit/>
          </a:bodyPr>
          <a:lstStyle/>
          <a:p>
            <a:pPr algn="ctr"/>
            <a:r>
              <a:rPr lang="en-US" b="1" dirty="0">
                <a:solidFill>
                  <a:srgbClr val="FF0000"/>
                </a:solidFill>
              </a:rPr>
              <a:t>2-2=0</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1111648" y="2641918"/>
            <a:ext cx="1246276" cy="369332"/>
          </a:xfrm>
          <a:prstGeom prst="rect">
            <a:avLst/>
          </a:prstGeom>
          <a:noFill/>
        </p:spPr>
        <p:txBody>
          <a:bodyPr wrap="square" rtlCol="0">
            <a:spAutoFit/>
          </a:bodyPr>
          <a:lstStyle/>
          <a:p>
            <a:pPr algn="ctr"/>
            <a:r>
              <a:rPr lang="en-US" b="1" dirty="0">
                <a:solidFill>
                  <a:srgbClr val="FF0000"/>
                </a:solidFill>
              </a:rPr>
              <a:t>1-1=0</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7</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634378" y="2875207"/>
            <a:ext cx="1335244" cy="369332"/>
          </a:xfrm>
          <a:prstGeom prst="rect">
            <a:avLst/>
          </a:prstGeom>
          <a:noFill/>
        </p:spPr>
        <p:txBody>
          <a:bodyPr wrap="square" rtlCol="0">
            <a:spAutoFit/>
          </a:bodyPr>
          <a:lstStyle/>
          <a:p>
            <a:pPr algn="ctr"/>
            <a:r>
              <a:rPr lang="en-US" b="1" dirty="0">
                <a:solidFill>
                  <a:srgbClr val="FF0000"/>
                </a:solidFill>
              </a:rPr>
              <a:t>0-1=-1</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18C45E9C-F32C-4D41-8B5D-413E8AE38602}"/>
              </a:ext>
            </a:extLst>
          </p:cNvPr>
          <p:cNvSpPr txBox="1"/>
          <p:nvPr/>
        </p:nvSpPr>
        <p:spPr>
          <a:xfrm>
            <a:off x="544961" y="721627"/>
            <a:ext cx="2210793" cy="400110"/>
          </a:xfrm>
          <a:prstGeom prst="rect">
            <a:avLst/>
          </a:prstGeom>
          <a:noFill/>
        </p:spPr>
        <p:txBody>
          <a:bodyPr wrap="square" rtlCol="0">
            <a:spAutoFit/>
          </a:bodyPr>
          <a:lstStyle/>
          <a:p>
            <a:r>
              <a:rPr lang="en-US" sz="2000" b="1" dirty="0">
                <a:solidFill>
                  <a:srgbClr val="FF0000"/>
                </a:solidFill>
              </a:rPr>
              <a:t>Step-11: </a:t>
            </a:r>
            <a:r>
              <a:rPr lang="en-US" sz="2000" b="1" dirty="0"/>
              <a:t>Insert 20</a:t>
            </a:r>
          </a:p>
        </p:txBody>
      </p: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7036334" y="2700030"/>
            <a:ext cx="1117066" cy="369332"/>
          </a:xfrm>
          <a:prstGeom prst="rect">
            <a:avLst/>
          </a:prstGeom>
          <a:noFill/>
        </p:spPr>
        <p:txBody>
          <a:bodyPr wrap="square" rtlCol="0">
            <a:spAutoFit/>
          </a:bodyPr>
          <a:lstStyle/>
          <a:p>
            <a:pPr algn="ctr"/>
            <a:r>
              <a:rPr lang="en-US" b="1" dirty="0">
                <a:solidFill>
                  <a:srgbClr val="FF0000"/>
                </a:solidFill>
              </a:rPr>
              <a:t>0-1=-1</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US" b="1" dirty="0"/>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2467569" y="4259013"/>
            <a:ext cx="904401"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3662768" y="3539013"/>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3662768" y="3714347"/>
            <a:ext cx="533400" cy="369332"/>
          </a:xfrm>
          <a:prstGeom prst="rect">
            <a:avLst/>
          </a:prstGeom>
          <a:noFill/>
        </p:spPr>
        <p:txBody>
          <a:bodyPr wrap="square" rtlCol="0">
            <a:spAutoFit/>
          </a:bodyPr>
          <a:lstStyle/>
          <a:p>
            <a:pPr algn="ctr"/>
            <a:r>
              <a:rPr lang="en-US" b="1" dirty="0"/>
              <a:t>9</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1001314" y="4132617"/>
            <a:ext cx="1166289"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0-0=0</a:t>
            </a:r>
          </a:p>
        </p:txBody>
      </p:sp>
      <p:cxnSp>
        <p:nvCxnSpPr>
          <p:cNvPr id="41" name="Straight Connector 40">
            <a:extLst>
              <a:ext uri="{FF2B5EF4-FFF2-40B4-BE49-F238E27FC236}">
                <a16:creationId xmlns:a16="http://schemas.microsoft.com/office/drawing/2014/main" xmlns="" id="{F445EA2F-B724-6444-8A90-425353C6577D}"/>
              </a:ext>
            </a:extLst>
          </p:cNvPr>
          <p:cNvCxnSpPr>
            <a:cxnSpLocks/>
          </p:cNvCxnSpPr>
          <p:nvPr/>
        </p:nvCxnSpPr>
        <p:spPr>
          <a:xfrm>
            <a:off x="3749502" y="3401877"/>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5457032" y="262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5457032" y="2803508"/>
            <a:ext cx="533400" cy="369332"/>
          </a:xfrm>
          <a:prstGeom prst="rect">
            <a:avLst/>
          </a:prstGeom>
          <a:noFill/>
        </p:spPr>
        <p:txBody>
          <a:bodyPr wrap="square" rtlCol="0">
            <a:spAutoFit/>
          </a:bodyPr>
          <a:lstStyle/>
          <a:p>
            <a:pPr algn="ctr"/>
            <a:r>
              <a:rPr lang="en-US" b="1" dirty="0"/>
              <a:t>15</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7" idx="3"/>
          </p:cNvCxnSpPr>
          <p:nvPr/>
        </p:nvCxnSpPr>
        <p:spPr>
          <a:xfrm flipH="1">
            <a:off x="5901283" y="2508230"/>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5206514" y="3401877"/>
            <a:ext cx="1178091" cy="369332"/>
          </a:xfrm>
          <a:prstGeom prst="rect">
            <a:avLst/>
          </a:prstGeom>
          <a:noFill/>
        </p:spPr>
        <p:txBody>
          <a:bodyPr wrap="square" rtlCol="0">
            <a:spAutoFit/>
          </a:bodyPr>
          <a:lstStyle/>
          <a:p>
            <a:pPr algn="ctr"/>
            <a:r>
              <a:rPr lang="en-US" b="1" dirty="0">
                <a:solidFill>
                  <a:srgbClr val="FF0000"/>
                </a:solidFill>
              </a:rPr>
              <a:t>0-0=0</a:t>
            </a:r>
          </a:p>
        </p:txBody>
      </p:sp>
      <p:sp>
        <p:nvSpPr>
          <p:cNvPr id="46" name="Oval 45">
            <a:extLst>
              <a:ext uri="{FF2B5EF4-FFF2-40B4-BE49-F238E27FC236}">
                <a16:creationId xmlns:a16="http://schemas.microsoft.com/office/drawing/2014/main" xmlns="" id="{C8CCE305-22A8-DE4C-A2F7-740F3C840C27}"/>
              </a:ext>
            </a:extLst>
          </p:cNvPr>
          <p:cNvSpPr/>
          <p:nvPr/>
        </p:nvSpPr>
        <p:spPr>
          <a:xfrm>
            <a:off x="2563628" y="342832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TextBox 46">
            <a:extLst>
              <a:ext uri="{FF2B5EF4-FFF2-40B4-BE49-F238E27FC236}">
                <a16:creationId xmlns:a16="http://schemas.microsoft.com/office/drawing/2014/main" xmlns="" id="{0880BF76-092B-4548-A71D-346DBD549B95}"/>
              </a:ext>
            </a:extLst>
          </p:cNvPr>
          <p:cNvSpPr txBox="1"/>
          <p:nvPr/>
        </p:nvSpPr>
        <p:spPr>
          <a:xfrm>
            <a:off x="2563628" y="3603658"/>
            <a:ext cx="533400" cy="369332"/>
          </a:xfrm>
          <a:prstGeom prst="rect">
            <a:avLst/>
          </a:prstGeom>
          <a:noFill/>
        </p:spPr>
        <p:txBody>
          <a:bodyPr wrap="square" rtlCol="0">
            <a:spAutoFit/>
          </a:bodyPr>
          <a:lstStyle/>
          <a:p>
            <a:pPr algn="ctr"/>
            <a:r>
              <a:rPr lang="en-US" b="1" dirty="0"/>
              <a:t>4</a:t>
            </a:r>
          </a:p>
        </p:txBody>
      </p:sp>
      <p:cxnSp>
        <p:nvCxnSpPr>
          <p:cNvPr id="48" name="Straight Connector 47">
            <a:extLst>
              <a:ext uri="{FF2B5EF4-FFF2-40B4-BE49-F238E27FC236}">
                <a16:creationId xmlns:a16="http://schemas.microsoft.com/office/drawing/2014/main" xmlns="" id="{2AC11D31-89CC-C941-B2A5-53960AA05981}"/>
              </a:ext>
            </a:extLst>
          </p:cNvPr>
          <p:cNvCxnSpPr>
            <a:cxnSpLocks/>
            <a:stCxn id="46" idx="1"/>
          </p:cNvCxnSpPr>
          <p:nvPr/>
        </p:nvCxnSpPr>
        <p:spPr>
          <a:xfrm flipH="1" flipV="1">
            <a:off x="2535488" y="3346240"/>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178CFFD5-2D3A-FE49-AB13-2E1254D5F8C3}"/>
              </a:ext>
            </a:extLst>
          </p:cNvPr>
          <p:cNvSpPr txBox="1"/>
          <p:nvPr/>
        </p:nvSpPr>
        <p:spPr>
          <a:xfrm>
            <a:off x="3678187" y="4259013"/>
            <a:ext cx="1247626" cy="369332"/>
          </a:xfrm>
          <a:prstGeom prst="rect">
            <a:avLst/>
          </a:prstGeom>
          <a:noFill/>
        </p:spPr>
        <p:txBody>
          <a:bodyPr wrap="square" rtlCol="0">
            <a:spAutoFit/>
          </a:bodyPr>
          <a:lstStyle/>
          <a:p>
            <a:pPr algn="ctr"/>
            <a:r>
              <a:rPr lang="en-US" b="1" dirty="0">
                <a:solidFill>
                  <a:srgbClr val="FF0000"/>
                </a:solidFill>
              </a:rPr>
              <a:t>0-0=0</a:t>
            </a:r>
          </a:p>
        </p:txBody>
      </p:sp>
      <p:sp>
        <p:nvSpPr>
          <p:cNvPr id="55" name="TextBox 54">
            <a:extLst>
              <a:ext uri="{FF2B5EF4-FFF2-40B4-BE49-F238E27FC236}">
                <a16:creationId xmlns:a16="http://schemas.microsoft.com/office/drawing/2014/main" xmlns="" id="{9605F2DC-B800-344C-995E-E449C3876B5B}"/>
              </a:ext>
            </a:extLst>
          </p:cNvPr>
          <p:cNvSpPr txBox="1"/>
          <p:nvPr/>
        </p:nvSpPr>
        <p:spPr>
          <a:xfrm>
            <a:off x="6845811" y="4183513"/>
            <a:ext cx="1625409" cy="369332"/>
          </a:xfrm>
          <a:prstGeom prst="rect">
            <a:avLst/>
          </a:prstGeom>
          <a:noFill/>
        </p:spPr>
        <p:txBody>
          <a:bodyPr wrap="square" rtlCol="0">
            <a:spAutoFit/>
          </a:bodyPr>
          <a:lstStyle/>
          <a:p>
            <a:pPr algn="ctr"/>
            <a:r>
              <a:rPr lang="en-US" b="1" dirty="0">
                <a:solidFill>
                  <a:srgbClr val="FF0000"/>
                </a:solidFill>
              </a:rPr>
              <a:t>0-0=0</a:t>
            </a:r>
          </a:p>
        </p:txBody>
      </p:sp>
      <p:sp>
        <p:nvSpPr>
          <p:cNvPr id="56" name="Oval 55">
            <a:extLst>
              <a:ext uri="{FF2B5EF4-FFF2-40B4-BE49-F238E27FC236}">
                <a16:creationId xmlns:a16="http://schemas.microsoft.com/office/drawing/2014/main" xmlns="" id="{374A6DE2-9993-854A-AC24-A9ACFB26A842}"/>
              </a:ext>
            </a:extLst>
          </p:cNvPr>
          <p:cNvSpPr/>
          <p:nvPr/>
        </p:nvSpPr>
        <p:spPr>
          <a:xfrm>
            <a:off x="7081787" y="3365426"/>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7" name="TextBox 56">
            <a:extLst>
              <a:ext uri="{FF2B5EF4-FFF2-40B4-BE49-F238E27FC236}">
                <a16:creationId xmlns:a16="http://schemas.microsoft.com/office/drawing/2014/main" xmlns="" id="{4F1FBF65-AD11-2A44-9A92-056210CF2CB1}"/>
              </a:ext>
            </a:extLst>
          </p:cNvPr>
          <p:cNvSpPr txBox="1"/>
          <p:nvPr/>
        </p:nvSpPr>
        <p:spPr>
          <a:xfrm>
            <a:off x="7081787" y="3540760"/>
            <a:ext cx="533400" cy="369332"/>
          </a:xfrm>
          <a:prstGeom prst="rect">
            <a:avLst/>
          </a:prstGeom>
          <a:noFill/>
        </p:spPr>
        <p:txBody>
          <a:bodyPr wrap="square" rtlCol="0">
            <a:spAutoFit/>
          </a:bodyPr>
          <a:lstStyle/>
          <a:p>
            <a:pPr algn="ctr"/>
            <a:r>
              <a:rPr lang="en-US" b="1" dirty="0"/>
              <a:t>20</a:t>
            </a:r>
          </a:p>
        </p:txBody>
      </p:sp>
      <p:cxnSp>
        <p:nvCxnSpPr>
          <p:cNvPr id="58" name="Straight Connector 57">
            <a:extLst>
              <a:ext uri="{FF2B5EF4-FFF2-40B4-BE49-F238E27FC236}">
                <a16:creationId xmlns:a16="http://schemas.microsoft.com/office/drawing/2014/main" xmlns="" id="{69CAF9A6-5407-764D-BC65-633C44334170}"/>
              </a:ext>
            </a:extLst>
          </p:cNvPr>
          <p:cNvCxnSpPr>
            <a:cxnSpLocks/>
            <a:stCxn id="56" idx="1"/>
          </p:cNvCxnSpPr>
          <p:nvPr/>
        </p:nvCxnSpPr>
        <p:spPr>
          <a:xfrm flipH="1" flipV="1">
            <a:off x="7053646" y="3283342"/>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79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968651" y="721627"/>
            <a:ext cx="970458" cy="369332"/>
          </a:xfrm>
          <a:prstGeom prst="rect">
            <a:avLst/>
          </a:prstGeom>
          <a:noFill/>
        </p:spPr>
        <p:txBody>
          <a:bodyPr wrap="none" rtlCol="0">
            <a:spAutoFit/>
          </a:bodyPr>
          <a:lstStyle/>
          <a:p>
            <a:pPr algn="ctr"/>
            <a:r>
              <a:rPr lang="en-US" b="1" dirty="0">
                <a:solidFill>
                  <a:srgbClr val="FF0000"/>
                </a:solidFill>
              </a:rPr>
              <a:t>	3-3=0</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16</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11706" y="1750431"/>
            <a:ext cx="792205" cy="369332"/>
          </a:xfrm>
          <a:prstGeom prst="rect">
            <a:avLst/>
          </a:prstGeom>
          <a:noFill/>
        </p:spPr>
        <p:txBody>
          <a:bodyPr wrap="none" rtlCol="0">
            <a:spAutoFit/>
          </a:bodyPr>
          <a:lstStyle/>
          <a:p>
            <a:pPr algn="ctr"/>
            <a:r>
              <a:rPr lang="en-US" b="1" dirty="0">
                <a:solidFill>
                  <a:srgbClr val="FF0000"/>
                </a:solidFill>
              </a:rPr>
              <a:t>1-2=-1</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dirty="0"/>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127</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5</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2073577" y="1782501"/>
            <a:ext cx="721672" cy="369332"/>
          </a:xfrm>
          <a:prstGeom prst="rect">
            <a:avLst/>
          </a:prstGeom>
          <a:noFill/>
        </p:spPr>
        <p:txBody>
          <a:bodyPr wrap="none" rtlCol="0">
            <a:spAutoFit/>
          </a:bodyPr>
          <a:lstStyle/>
          <a:p>
            <a:pPr algn="ctr"/>
            <a:r>
              <a:rPr lang="en-US" b="1" dirty="0">
                <a:solidFill>
                  <a:srgbClr val="FF0000"/>
                </a:solidFill>
              </a:rPr>
              <a:t>2-2=0</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1196537" y="2641918"/>
            <a:ext cx="1151160" cy="369332"/>
          </a:xfrm>
          <a:prstGeom prst="rect">
            <a:avLst/>
          </a:prstGeom>
          <a:noFill/>
        </p:spPr>
        <p:txBody>
          <a:bodyPr wrap="square" rtlCol="0">
            <a:spAutoFit/>
          </a:bodyPr>
          <a:lstStyle/>
          <a:p>
            <a:pPr algn="ctr"/>
            <a:r>
              <a:rPr lang="en-US" b="1" dirty="0">
                <a:solidFill>
                  <a:srgbClr val="FF0000"/>
                </a:solidFill>
              </a:rPr>
              <a:t>1-1=0</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7</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718686" y="2815381"/>
            <a:ext cx="1098381" cy="369332"/>
          </a:xfrm>
          <a:prstGeom prst="rect">
            <a:avLst/>
          </a:prstGeom>
          <a:noFill/>
        </p:spPr>
        <p:txBody>
          <a:bodyPr wrap="square" rtlCol="0">
            <a:spAutoFit/>
          </a:bodyPr>
          <a:lstStyle/>
          <a:p>
            <a:pPr algn="ctr"/>
            <a:r>
              <a:rPr lang="en-US" b="1" dirty="0">
                <a:solidFill>
                  <a:srgbClr val="FF0000"/>
                </a:solidFill>
              </a:rPr>
              <a:t>0-1=-1</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18C45E9C-F32C-4D41-8B5D-413E8AE38602}"/>
              </a:ext>
            </a:extLst>
          </p:cNvPr>
          <p:cNvSpPr txBox="1"/>
          <p:nvPr/>
        </p:nvSpPr>
        <p:spPr>
          <a:xfrm>
            <a:off x="544961" y="721627"/>
            <a:ext cx="2210793" cy="400110"/>
          </a:xfrm>
          <a:prstGeom prst="rect">
            <a:avLst/>
          </a:prstGeom>
          <a:noFill/>
        </p:spPr>
        <p:txBody>
          <a:bodyPr wrap="square" rtlCol="0">
            <a:spAutoFit/>
          </a:bodyPr>
          <a:lstStyle/>
          <a:p>
            <a:r>
              <a:rPr lang="en-US" sz="2000" b="1" dirty="0">
                <a:solidFill>
                  <a:srgbClr val="FF0000"/>
                </a:solidFill>
              </a:rPr>
              <a:t>Step-12: </a:t>
            </a:r>
            <a:r>
              <a:rPr lang="en-US" sz="2000" b="1" dirty="0"/>
              <a:t>Insert 17</a:t>
            </a:r>
          </a:p>
        </p:txBody>
      </p: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6842511" y="2715258"/>
            <a:ext cx="1459154"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US" b="1" dirty="0"/>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2357924" y="4240010"/>
            <a:ext cx="1251655"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3662768" y="3539013"/>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3662768" y="3714347"/>
            <a:ext cx="533400" cy="369332"/>
          </a:xfrm>
          <a:prstGeom prst="rect">
            <a:avLst/>
          </a:prstGeom>
          <a:noFill/>
        </p:spPr>
        <p:txBody>
          <a:bodyPr wrap="square" rtlCol="0">
            <a:spAutoFit/>
          </a:bodyPr>
          <a:lstStyle/>
          <a:p>
            <a:pPr algn="ctr"/>
            <a:r>
              <a:rPr lang="en-US" b="1" dirty="0"/>
              <a:t>9</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1009516" y="4055344"/>
            <a:ext cx="1090089"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0-0=0</a:t>
            </a:r>
          </a:p>
        </p:txBody>
      </p:sp>
      <p:cxnSp>
        <p:nvCxnSpPr>
          <p:cNvPr id="41" name="Straight Connector 40">
            <a:extLst>
              <a:ext uri="{FF2B5EF4-FFF2-40B4-BE49-F238E27FC236}">
                <a16:creationId xmlns:a16="http://schemas.microsoft.com/office/drawing/2014/main" xmlns="" id="{F445EA2F-B724-6444-8A90-425353C6577D}"/>
              </a:ext>
            </a:extLst>
          </p:cNvPr>
          <p:cNvCxnSpPr>
            <a:cxnSpLocks/>
          </p:cNvCxnSpPr>
          <p:nvPr/>
        </p:nvCxnSpPr>
        <p:spPr>
          <a:xfrm>
            <a:off x="3749502" y="3401877"/>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5457032" y="262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5457032" y="2803508"/>
            <a:ext cx="533400" cy="369332"/>
          </a:xfrm>
          <a:prstGeom prst="rect">
            <a:avLst/>
          </a:prstGeom>
          <a:noFill/>
        </p:spPr>
        <p:txBody>
          <a:bodyPr wrap="square" rtlCol="0">
            <a:spAutoFit/>
          </a:bodyPr>
          <a:lstStyle/>
          <a:p>
            <a:pPr algn="ctr"/>
            <a:r>
              <a:rPr lang="en-US" b="1" dirty="0"/>
              <a:t>15</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7" idx="3"/>
          </p:cNvCxnSpPr>
          <p:nvPr/>
        </p:nvCxnSpPr>
        <p:spPr>
          <a:xfrm flipH="1">
            <a:off x="5901283" y="2508230"/>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4632132" y="3320484"/>
            <a:ext cx="1371501" cy="369332"/>
          </a:xfrm>
          <a:prstGeom prst="rect">
            <a:avLst/>
          </a:prstGeom>
          <a:noFill/>
        </p:spPr>
        <p:txBody>
          <a:bodyPr wrap="square" rtlCol="0">
            <a:spAutoFit/>
          </a:bodyPr>
          <a:lstStyle/>
          <a:p>
            <a:pPr algn="ctr"/>
            <a:r>
              <a:rPr lang="en-US" b="1" dirty="0">
                <a:solidFill>
                  <a:srgbClr val="FF0000"/>
                </a:solidFill>
              </a:rPr>
              <a:t>0-0=0</a:t>
            </a:r>
          </a:p>
        </p:txBody>
      </p:sp>
      <p:sp>
        <p:nvSpPr>
          <p:cNvPr id="46" name="Oval 45">
            <a:extLst>
              <a:ext uri="{FF2B5EF4-FFF2-40B4-BE49-F238E27FC236}">
                <a16:creationId xmlns:a16="http://schemas.microsoft.com/office/drawing/2014/main" xmlns="" id="{C8CCE305-22A8-DE4C-A2F7-740F3C840C27}"/>
              </a:ext>
            </a:extLst>
          </p:cNvPr>
          <p:cNvSpPr/>
          <p:nvPr/>
        </p:nvSpPr>
        <p:spPr>
          <a:xfrm>
            <a:off x="2563628" y="342832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TextBox 46">
            <a:extLst>
              <a:ext uri="{FF2B5EF4-FFF2-40B4-BE49-F238E27FC236}">
                <a16:creationId xmlns:a16="http://schemas.microsoft.com/office/drawing/2014/main" xmlns="" id="{0880BF76-092B-4548-A71D-346DBD549B95}"/>
              </a:ext>
            </a:extLst>
          </p:cNvPr>
          <p:cNvSpPr txBox="1"/>
          <p:nvPr/>
        </p:nvSpPr>
        <p:spPr>
          <a:xfrm>
            <a:off x="2563628" y="3603658"/>
            <a:ext cx="533400" cy="369332"/>
          </a:xfrm>
          <a:prstGeom prst="rect">
            <a:avLst/>
          </a:prstGeom>
          <a:noFill/>
        </p:spPr>
        <p:txBody>
          <a:bodyPr wrap="square" rtlCol="0">
            <a:spAutoFit/>
          </a:bodyPr>
          <a:lstStyle/>
          <a:p>
            <a:pPr algn="ctr"/>
            <a:r>
              <a:rPr lang="en-US" b="1" dirty="0"/>
              <a:t>4</a:t>
            </a:r>
          </a:p>
        </p:txBody>
      </p:sp>
      <p:cxnSp>
        <p:nvCxnSpPr>
          <p:cNvPr id="48" name="Straight Connector 47">
            <a:extLst>
              <a:ext uri="{FF2B5EF4-FFF2-40B4-BE49-F238E27FC236}">
                <a16:creationId xmlns:a16="http://schemas.microsoft.com/office/drawing/2014/main" xmlns="" id="{2AC11D31-89CC-C941-B2A5-53960AA05981}"/>
              </a:ext>
            </a:extLst>
          </p:cNvPr>
          <p:cNvCxnSpPr>
            <a:cxnSpLocks/>
            <a:stCxn id="46" idx="1"/>
          </p:cNvCxnSpPr>
          <p:nvPr/>
        </p:nvCxnSpPr>
        <p:spPr>
          <a:xfrm flipH="1" flipV="1">
            <a:off x="2535488" y="3346240"/>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178CFFD5-2D3A-FE49-AB13-2E1254D5F8C3}"/>
              </a:ext>
            </a:extLst>
          </p:cNvPr>
          <p:cNvSpPr txBox="1"/>
          <p:nvPr/>
        </p:nvSpPr>
        <p:spPr>
          <a:xfrm>
            <a:off x="3839442" y="4259013"/>
            <a:ext cx="977626" cy="369332"/>
          </a:xfrm>
          <a:prstGeom prst="rect">
            <a:avLst/>
          </a:prstGeom>
          <a:noFill/>
        </p:spPr>
        <p:txBody>
          <a:bodyPr wrap="square" rtlCol="0">
            <a:spAutoFit/>
          </a:bodyPr>
          <a:lstStyle/>
          <a:p>
            <a:pPr algn="ctr"/>
            <a:r>
              <a:rPr lang="en-US" b="1" dirty="0">
                <a:solidFill>
                  <a:srgbClr val="FF0000"/>
                </a:solidFill>
              </a:rPr>
              <a:t>0-0=0</a:t>
            </a:r>
          </a:p>
        </p:txBody>
      </p:sp>
      <p:sp>
        <p:nvSpPr>
          <p:cNvPr id="55" name="TextBox 54">
            <a:extLst>
              <a:ext uri="{FF2B5EF4-FFF2-40B4-BE49-F238E27FC236}">
                <a16:creationId xmlns:a16="http://schemas.microsoft.com/office/drawing/2014/main" xmlns="" id="{9605F2DC-B800-344C-995E-E449C3876B5B}"/>
              </a:ext>
            </a:extLst>
          </p:cNvPr>
          <p:cNvSpPr txBox="1"/>
          <p:nvPr/>
        </p:nvSpPr>
        <p:spPr>
          <a:xfrm>
            <a:off x="7022479" y="4132617"/>
            <a:ext cx="1473009" cy="369332"/>
          </a:xfrm>
          <a:prstGeom prst="rect">
            <a:avLst/>
          </a:prstGeom>
          <a:noFill/>
        </p:spPr>
        <p:txBody>
          <a:bodyPr wrap="square" rtlCol="0">
            <a:spAutoFit/>
          </a:bodyPr>
          <a:lstStyle/>
          <a:p>
            <a:pPr algn="ctr"/>
            <a:r>
              <a:rPr lang="en-US" b="1" dirty="0">
                <a:solidFill>
                  <a:srgbClr val="FF0000"/>
                </a:solidFill>
              </a:rPr>
              <a:t>0-0=0</a:t>
            </a:r>
          </a:p>
        </p:txBody>
      </p:sp>
      <p:sp>
        <p:nvSpPr>
          <p:cNvPr id="56" name="Oval 55">
            <a:extLst>
              <a:ext uri="{FF2B5EF4-FFF2-40B4-BE49-F238E27FC236}">
                <a16:creationId xmlns:a16="http://schemas.microsoft.com/office/drawing/2014/main" xmlns="" id="{374A6DE2-9993-854A-AC24-A9ACFB26A842}"/>
              </a:ext>
            </a:extLst>
          </p:cNvPr>
          <p:cNvSpPr/>
          <p:nvPr/>
        </p:nvSpPr>
        <p:spPr>
          <a:xfrm>
            <a:off x="7081787" y="3365426"/>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7" name="TextBox 56">
            <a:extLst>
              <a:ext uri="{FF2B5EF4-FFF2-40B4-BE49-F238E27FC236}">
                <a16:creationId xmlns:a16="http://schemas.microsoft.com/office/drawing/2014/main" xmlns="" id="{4F1FBF65-AD11-2A44-9A92-056210CF2CB1}"/>
              </a:ext>
            </a:extLst>
          </p:cNvPr>
          <p:cNvSpPr txBox="1"/>
          <p:nvPr/>
        </p:nvSpPr>
        <p:spPr>
          <a:xfrm>
            <a:off x="7081787" y="3540760"/>
            <a:ext cx="533400" cy="369332"/>
          </a:xfrm>
          <a:prstGeom prst="rect">
            <a:avLst/>
          </a:prstGeom>
          <a:noFill/>
        </p:spPr>
        <p:txBody>
          <a:bodyPr wrap="square" rtlCol="0">
            <a:spAutoFit/>
          </a:bodyPr>
          <a:lstStyle/>
          <a:p>
            <a:pPr algn="ctr"/>
            <a:r>
              <a:rPr lang="en-US" b="1" dirty="0"/>
              <a:t>20</a:t>
            </a:r>
          </a:p>
        </p:txBody>
      </p:sp>
      <p:cxnSp>
        <p:nvCxnSpPr>
          <p:cNvPr id="58" name="Straight Connector 57">
            <a:extLst>
              <a:ext uri="{FF2B5EF4-FFF2-40B4-BE49-F238E27FC236}">
                <a16:creationId xmlns:a16="http://schemas.microsoft.com/office/drawing/2014/main" xmlns="" id="{69CAF9A6-5407-764D-BC65-633C44334170}"/>
              </a:ext>
            </a:extLst>
          </p:cNvPr>
          <p:cNvCxnSpPr>
            <a:cxnSpLocks/>
            <a:stCxn id="56" idx="1"/>
          </p:cNvCxnSpPr>
          <p:nvPr/>
        </p:nvCxnSpPr>
        <p:spPr>
          <a:xfrm flipH="1" flipV="1">
            <a:off x="7053646" y="3283342"/>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B422B633-33E1-0648-9A03-40A87B34D4EF}"/>
              </a:ext>
            </a:extLst>
          </p:cNvPr>
          <p:cNvSpPr/>
          <p:nvPr/>
        </p:nvSpPr>
        <p:spPr>
          <a:xfrm>
            <a:off x="6147760" y="3448075"/>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1" name="TextBox 50">
            <a:extLst>
              <a:ext uri="{FF2B5EF4-FFF2-40B4-BE49-F238E27FC236}">
                <a16:creationId xmlns:a16="http://schemas.microsoft.com/office/drawing/2014/main" xmlns="" id="{81AA0DFC-26F2-DF4F-9119-624627432405}"/>
              </a:ext>
            </a:extLst>
          </p:cNvPr>
          <p:cNvSpPr txBox="1"/>
          <p:nvPr/>
        </p:nvSpPr>
        <p:spPr>
          <a:xfrm>
            <a:off x="6147760" y="3623409"/>
            <a:ext cx="533400" cy="369332"/>
          </a:xfrm>
          <a:prstGeom prst="rect">
            <a:avLst/>
          </a:prstGeom>
          <a:noFill/>
        </p:spPr>
        <p:txBody>
          <a:bodyPr wrap="square" rtlCol="0">
            <a:spAutoFit/>
          </a:bodyPr>
          <a:lstStyle/>
          <a:p>
            <a:pPr algn="ctr"/>
            <a:r>
              <a:rPr lang="en-US" b="1" dirty="0"/>
              <a:t>17</a:t>
            </a:r>
          </a:p>
        </p:txBody>
      </p:sp>
      <p:cxnSp>
        <p:nvCxnSpPr>
          <p:cNvPr id="52" name="Straight Connector 51">
            <a:extLst>
              <a:ext uri="{FF2B5EF4-FFF2-40B4-BE49-F238E27FC236}">
                <a16:creationId xmlns:a16="http://schemas.microsoft.com/office/drawing/2014/main" xmlns="" id="{1403A50A-AAA1-0E46-A0AC-4E4172CF16E6}"/>
              </a:ext>
            </a:extLst>
          </p:cNvPr>
          <p:cNvCxnSpPr>
            <a:cxnSpLocks/>
          </p:cNvCxnSpPr>
          <p:nvPr/>
        </p:nvCxnSpPr>
        <p:spPr>
          <a:xfrm flipH="1">
            <a:off x="6592010" y="3328131"/>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13D88AC1-2BC5-3F4B-9A7C-A8E9CA03C941}"/>
              </a:ext>
            </a:extLst>
          </p:cNvPr>
          <p:cNvSpPr txBox="1"/>
          <p:nvPr/>
        </p:nvSpPr>
        <p:spPr>
          <a:xfrm>
            <a:off x="5399968" y="4168075"/>
            <a:ext cx="1601730" cy="369332"/>
          </a:xfrm>
          <a:prstGeom prst="rect">
            <a:avLst/>
          </a:prstGeom>
          <a:noFill/>
        </p:spPr>
        <p:txBody>
          <a:bodyPr wrap="square" rtlCol="0">
            <a:spAutoFit/>
          </a:bodyPr>
          <a:lstStyle/>
          <a:p>
            <a:pPr algn="ctr"/>
            <a:r>
              <a:rPr lang="en-US" b="1" dirty="0">
                <a:solidFill>
                  <a:srgbClr val="FF0000"/>
                </a:solidFill>
              </a:rPr>
              <a:t>0-0=0</a:t>
            </a:r>
          </a:p>
        </p:txBody>
      </p:sp>
    </p:spTree>
    <p:extLst>
      <p:ext uri="{BB962C8B-B14F-4D97-AF65-F5344CB8AC3E}">
        <p14:creationId xmlns:p14="http://schemas.microsoft.com/office/powerpoint/2010/main" val="2350326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990975" y="721627"/>
            <a:ext cx="970458" cy="369332"/>
          </a:xfrm>
          <a:prstGeom prst="rect">
            <a:avLst/>
          </a:prstGeom>
          <a:noFill/>
        </p:spPr>
        <p:txBody>
          <a:bodyPr wrap="none" rtlCol="0">
            <a:spAutoFit/>
          </a:bodyPr>
          <a:lstStyle/>
          <a:p>
            <a:pPr algn="ctr"/>
            <a:r>
              <a:rPr lang="en-US" b="1" dirty="0">
                <a:solidFill>
                  <a:srgbClr val="FF0000"/>
                </a:solidFill>
              </a:rPr>
              <a:t>	3-3=0</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2354624" y="5584175"/>
            <a:ext cx="2943225" cy="369332"/>
          </a:xfrm>
          <a:prstGeom prst="rect">
            <a:avLst/>
          </a:prstGeom>
          <a:noFill/>
        </p:spPr>
        <p:txBody>
          <a:bodyPr wrap="square" rtlCol="0">
            <a:spAutoFit/>
          </a:bodyPr>
          <a:lstStyle/>
          <a:p>
            <a:r>
              <a:rPr lang="en-US" b="1" dirty="0"/>
              <a:t>Tree is Imbalanced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16</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46408" y="1810654"/>
            <a:ext cx="986426" cy="369332"/>
          </a:xfrm>
          <a:prstGeom prst="rect">
            <a:avLst/>
          </a:prstGeom>
          <a:noFill/>
        </p:spPr>
        <p:txBody>
          <a:bodyPr wrap="square" rtlCol="0">
            <a:spAutoFit/>
          </a:bodyPr>
          <a:lstStyle/>
          <a:p>
            <a:pPr algn="ctr"/>
            <a:r>
              <a:rPr lang="en-US" b="1" dirty="0">
                <a:solidFill>
                  <a:srgbClr val="FF0000"/>
                </a:solidFill>
              </a:rPr>
              <a:t>1-2=-1</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dirty="0"/>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128</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5</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2073577" y="1782501"/>
            <a:ext cx="721672" cy="369332"/>
          </a:xfrm>
          <a:prstGeom prst="rect">
            <a:avLst/>
          </a:prstGeom>
          <a:noFill/>
        </p:spPr>
        <p:txBody>
          <a:bodyPr wrap="none" rtlCol="0">
            <a:spAutoFit/>
          </a:bodyPr>
          <a:lstStyle/>
          <a:p>
            <a:pPr algn="ctr"/>
            <a:r>
              <a:rPr lang="en-US" b="1" dirty="0">
                <a:solidFill>
                  <a:srgbClr val="FF0000"/>
                </a:solidFill>
              </a:rPr>
              <a:t>2-2=0</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1032148" y="2642151"/>
            <a:ext cx="1322476" cy="369332"/>
          </a:xfrm>
          <a:prstGeom prst="rect">
            <a:avLst/>
          </a:prstGeom>
          <a:noFill/>
        </p:spPr>
        <p:txBody>
          <a:bodyPr wrap="square" rtlCol="0">
            <a:spAutoFit/>
          </a:bodyPr>
          <a:lstStyle/>
          <a:p>
            <a:pPr algn="ctr"/>
            <a:r>
              <a:rPr lang="en-US" b="1" dirty="0">
                <a:solidFill>
                  <a:srgbClr val="FF0000"/>
                </a:solidFill>
              </a:rPr>
              <a:t>1-1=0</a:t>
            </a:r>
          </a:p>
        </p:txBody>
      </p:sp>
      <p:sp>
        <p:nvSpPr>
          <p:cNvPr id="24" name="Oval 23">
            <a:extLst>
              <a:ext uri="{FF2B5EF4-FFF2-40B4-BE49-F238E27FC236}">
                <a16:creationId xmlns:a16="http://schemas.microsoft.com/office/drawing/2014/main" xmlns="" id="{3F6DDDE8-D27F-644A-8DCB-ED05F488C4EE}"/>
              </a:ext>
            </a:extLst>
          </p:cNvPr>
          <p:cNvSpPr/>
          <p:nvPr/>
        </p:nvSpPr>
        <p:spPr>
          <a:xfrm>
            <a:off x="3292351" y="278515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292351" y="2960484"/>
            <a:ext cx="533400" cy="369332"/>
          </a:xfrm>
          <a:prstGeom prst="rect">
            <a:avLst/>
          </a:prstGeom>
          <a:noFill/>
        </p:spPr>
        <p:txBody>
          <a:bodyPr wrap="square" rtlCol="0">
            <a:spAutoFit/>
          </a:bodyPr>
          <a:lstStyle/>
          <a:p>
            <a:pPr algn="ctr"/>
            <a:r>
              <a:rPr lang="en-US" b="1" dirty="0"/>
              <a:t>7</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692248" y="2699797"/>
            <a:ext cx="1219503" cy="369332"/>
          </a:xfrm>
          <a:prstGeom prst="rect">
            <a:avLst/>
          </a:prstGeom>
          <a:noFill/>
        </p:spPr>
        <p:txBody>
          <a:bodyPr wrap="square" rtlCol="0">
            <a:spAutoFit/>
          </a:bodyPr>
          <a:lstStyle/>
          <a:p>
            <a:pPr algn="ctr"/>
            <a:r>
              <a:rPr lang="en-US" b="1" dirty="0">
                <a:solidFill>
                  <a:srgbClr val="FF0000"/>
                </a:solidFill>
              </a:rPr>
              <a:t>0-2=-2</a:t>
            </a:r>
          </a:p>
        </p:txBody>
      </p:sp>
      <p:cxnSp>
        <p:nvCxnSpPr>
          <p:cNvPr id="28" name="Straight Connector 27">
            <a:extLst>
              <a:ext uri="{FF2B5EF4-FFF2-40B4-BE49-F238E27FC236}">
                <a16:creationId xmlns:a16="http://schemas.microsoft.com/office/drawing/2014/main" xmlns="" id="{4BAB110E-BCC0-5E47-B01B-AA8AB6FEC930}"/>
              </a:ext>
            </a:extLst>
          </p:cNvPr>
          <p:cNvCxnSpPr>
            <a:cxnSpLocks/>
            <a:endCxn id="24" idx="1"/>
          </p:cNvCxnSpPr>
          <p:nvPr/>
        </p:nvCxnSpPr>
        <p:spPr>
          <a:xfrm>
            <a:off x="3142390" y="257456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18C45E9C-F32C-4D41-8B5D-413E8AE38602}"/>
              </a:ext>
            </a:extLst>
          </p:cNvPr>
          <p:cNvSpPr txBox="1"/>
          <p:nvPr/>
        </p:nvSpPr>
        <p:spPr>
          <a:xfrm>
            <a:off x="544961" y="721627"/>
            <a:ext cx="2210793" cy="400110"/>
          </a:xfrm>
          <a:prstGeom prst="rect">
            <a:avLst/>
          </a:prstGeom>
          <a:noFill/>
        </p:spPr>
        <p:txBody>
          <a:bodyPr wrap="square" rtlCol="0">
            <a:spAutoFit/>
          </a:bodyPr>
          <a:lstStyle/>
          <a:p>
            <a:r>
              <a:rPr lang="en-US" sz="2000" b="1" dirty="0">
                <a:solidFill>
                  <a:srgbClr val="FF0000"/>
                </a:solidFill>
              </a:rPr>
              <a:t>Step-13: </a:t>
            </a:r>
            <a:r>
              <a:rPr lang="en-US" sz="2000" b="1" dirty="0"/>
              <a:t>Insert 9</a:t>
            </a:r>
          </a:p>
        </p:txBody>
      </p: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6934201" y="2671750"/>
            <a:ext cx="1213662"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US" b="1" dirty="0"/>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2260539" y="4201424"/>
            <a:ext cx="1154986"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3662768" y="3539013"/>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3662768" y="3714347"/>
            <a:ext cx="533400" cy="369332"/>
          </a:xfrm>
          <a:prstGeom prst="rect">
            <a:avLst/>
          </a:prstGeom>
          <a:noFill/>
        </p:spPr>
        <p:txBody>
          <a:bodyPr wrap="square" rtlCol="0">
            <a:spAutoFit/>
          </a:bodyPr>
          <a:lstStyle/>
          <a:p>
            <a:pPr algn="ctr"/>
            <a:r>
              <a:rPr lang="en-US" b="1" dirty="0"/>
              <a:t>9</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914400" y="4015582"/>
            <a:ext cx="1090089"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0-0=0</a:t>
            </a:r>
          </a:p>
        </p:txBody>
      </p:sp>
      <p:cxnSp>
        <p:nvCxnSpPr>
          <p:cNvPr id="41" name="Straight Connector 40">
            <a:extLst>
              <a:ext uri="{FF2B5EF4-FFF2-40B4-BE49-F238E27FC236}">
                <a16:creationId xmlns:a16="http://schemas.microsoft.com/office/drawing/2014/main" xmlns="" id="{F445EA2F-B724-6444-8A90-425353C6577D}"/>
              </a:ext>
            </a:extLst>
          </p:cNvPr>
          <p:cNvCxnSpPr>
            <a:cxnSpLocks/>
          </p:cNvCxnSpPr>
          <p:nvPr/>
        </p:nvCxnSpPr>
        <p:spPr>
          <a:xfrm>
            <a:off x="3749502" y="3401877"/>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5457032" y="262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5457032" y="2803508"/>
            <a:ext cx="533400" cy="369332"/>
          </a:xfrm>
          <a:prstGeom prst="rect">
            <a:avLst/>
          </a:prstGeom>
          <a:noFill/>
        </p:spPr>
        <p:txBody>
          <a:bodyPr wrap="square" rtlCol="0">
            <a:spAutoFit/>
          </a:bodyPr>
          <a:lstStyle/>
          <a:p>
            <a:pPr algn="ctr"/>
            <a:r>
              <a:rPr lang="en-US" b="1" dirty="0"/>
              <a:t>15</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7" idx="3"/>
          </p:cNvCxnSpPr>
          <p:nvPr/>
        </p:nvCxnSpPr>
        <p:spPr>
          <a:xfrm flipH="1">
            <a:off x="5901283" y="2508230"/>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4961433" y="3329816"/>
            <a:ext cx="1098201" cy="369332"/>
          </a:xfrm>
          <a:prstGeom prst="rect">
            <a:avLst/>
          </a:prstGeom>
          <a:noFill/>
        </p:spPr>
        <p:txBody>
          <a:bodyPr wrap="square" rtlCol="0">
            <a:spAutoFit/>
          </a:bodyPr>
          <a:lstStyle/>
          <a:p>
            <a:pPr algn="ctr"/>
            <a:r>
              <a:rPr lang="en-US" b="1" dirty="0">
                <a:solidFill>
                  <a:srgbClr val="FF0000"/>
                </a:solidFill>
              </a:rPr>
              <a:t>0-0=0</a:t>
            </a:r>
          </a:p>
        </p:txBody>
      </p:sp>
      <p:sp>
        <p:nvSpPr>
          <p:cNvPr id="46" name="Oval 45">
            <a:extLst>
              <a:ext uri="{FF2B5EF4-FFF2-40B4-BE49-F238E27FC236}">
                <a16:creationId xmlns:a16="http://schemas.microsoft.com/office/drawing/2014/main" xmlns="" id="{C8CCE305-22A8-DE4C-A2F7-740F3C840C27}"/>
              </a:ext>
            </a:extLst>
          </p:cNvPr>
          <p:cNvSpPr/>
          <p:nvPr/>
        </p:nvSpPr>
        <p:spPr>
          <a:xfrm>
            <a:off x="2563628" y="342832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TextBox 46">
            <a:extLst>
              <a:ext uri="{FF2B5EF4-FFF2-40B4-BE49-F238E27FC236}">
                <a16:creationId xmlns:a16="http://schemas.microsoft.com/office/drawing/2014/main" xmlns="" id="{0880BF76-092B-4548-A71D-346DBD549B95}"/>
              </a:ext>
            </a:extLst>
          </p:cNvPr>
          <p:cNvSpPr txBox="1"/>
          <p:nvPr/>
        </p:nvSpPr>
        <p:spPr>
          <a:xfrm>
            <a:off x="2563628" y="3603658"/>
            <a:ext cx="533400" cy="369332"/>
          </a:xfrm>
          <a:prstGeom prst="rect">
            <a:avLst/>
          </a:prstGeom>
          <a:noFill/>
        </p:spPr>
        <p:txBody>
          <a:bodyPr wrap="square" rtlCol="0">
            <a:spAutoFit/>
          </a:bodyPr>
          <a:lstStyle/>
          <a:p>
            <a:pPr algn="ctr"/>
            <a:r>
              <a:rPr lang="en-US" b="1" dirty="0"/>
              <a:t>4</a:t>
            </a:r>
          </a:p>
        </p:txBody>
      </p:sp>
      <p:cxnSp>
        <p:nvCxnSpPr>
          <p:cNvPr id="48" name="Straight Connector 47">
            <a:extLst>
              <a:ext uri="{FF2B5EF4-FFF2-40B4-BE49-F238E27FC236}">
                <a16:creationId xmlns:a16="http://schemas.microsoft.com/office/drawing/2014/main" xmlns="" id="{2AC11D31-89CC-C941-B2A5-53960AA05981}"/>
              </a:ext>
            </a:extLst>
          </p:cNvPr>
          <p:cNvCxnSpPr>
            <a:cxnSpLocks/>
            <a:stCxn id="46" idx="1"/>
          </p:cNvCxnSpPr>
          <p:nvPr/>
        </p:nvCxnSpPr>
        <p:spPr>
          <a:xfrm flipH="1" flipV="1">
            <a:off x="2535488" y="3346240"/>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178CFFD5-2D3A-FE49-AB13-2E1254D5F8C3}"/>
              </a:ext>
            </a:extLst>
          </p:cNvPr>
          <p:cNvSpPr txBox="1"/>
          <p:nvPr/>
        </p:nvSpPr>
        <p:spPr>
          <a:xfrm>
            <a:off x="3932385" y="3555991"/>
            <a:ext cx="1344252" cy="369332"/>
          </a:xfrm>
          <a:prstGeom prst="rect">
            <a:avLst/>
          </a:prstGeom>
          <a:noFill/>
        </p:spPr>
        <p:txBody>
          <a:bodyPr wrap="square" rtlCol="0">
            <a:spAutoFit/>
          </a:bodyPr>
          <a:lstStyle/>
          <a:p>
            <a:pPr algn="ctr"/>
            <a:r>
              <a:rPr lang="en-US" b="1" dirty="0">
                <a:solidFill>
                  <a:srgbClr val="FF0000"/>
                </a:solidFill>
              </a:rPr>
              <a:t>0-1=-1</a:t>
            </a:r>
          </a:p>
        </p:txBody>
      </p:sp>
      <p:sp>
        <p:nvSpPr>
          <p:cNvPr id="55" name="TextBox 54">
            <a:extLst>
              <a:ext uri="{FF2B5EF4-FFF2-40B4-BE49-F238E27FC236}">
                <a16:creationId xmlns:a16="http://schemas.microsoft.com/office/drawing/2014/main" xmlns="" id="{9605F2DC-B800-344C-995E-E449C3876B5B}"/>
              </a:ext>
            </a:extLst>
          </p:cNvPr>
          <p:cNvSpPr txBox="1"/>
          <p:nvPr/>
        </p:nvSpPr>
        <p:spPr>
          <a:xfrm>
            <a:off x="7081787" y="4168075"/>
            <a:ext cx="1168209" cy="369332"/>
          </a:xfrm>
          <a:prstGeom prst="rect">
            <a:avLst/>
          </a:prstGeom>
          <a:noFill/>
        </p:spPr>
        <p:txBody>
          <a:bodyPr wrap="square" rtlCol="0">
            <a:spAutoFit/>
          </a:bodyPr>
          <a:lstStyle/>
          <a:p>
            <a:pPr algn="ctr"/>
            <a:r>
              <a:rPr lang="en-US" b="1" dirty="0">
                <a:solidFill>
                  <a:srgbClr val="FF0000"/>
                </a:solidFill>
              </a:rPr>
              <a:t>0-0=0</a:t>
            </a:r>
          </a:p>
        </p:txBody>
      </p:sp>
      <p:sp>
        <p:nvSpPr>
          <p:cNvPr id="56" name="Oval 55">
            <a:extLst>
              <a:ext uri="{FF2B5EF4-FFF2-40B4-BE49-F238E27FC236}">
                <a16:creationId xmlns:a16="http://schemas.microsoft.com/office/drawing/2014/main" xmlns="" id="{374A6DE2-9993-854A-AC24-A9ACFB26A842}"/>
              </a:ext>
            </a:extLst>
          </p:cNvPr>
          <p:cNvSpPr/>
          <p:nvPr/>
        </p:nvSpPr>
        <p:spPr>
          <a:xfrm>
            <a:off x="7081787" y="3365426"/>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7" name="TextBox 56">
            <a:extLst>
              <a:ext uri="{FF2B5EF4-FFF2-40B4-BE49-F238E27FC236}">
                <a16:creationId xmlns:a16="http://schemas.microsoft.com/office/drawing/2014/main" xmlns="" id="{4F1FBF65-AD11-2A44-9A92-056210CF2CB1}"/>
              </a:ext>
            </a:extLst>
          </p:cNvPr>
          <p:cNvSpPr txBox="1"/>
          <p:nvPr/>
        </p:nvSpPr>
        <p:spPr>
          <a:xfrm>
            <a:off x="7081787" y="3540760"/>
            <a:ext cx="533400" cy="369332"/>
          </a:xfrm>
          <a:prstGeom prst="rect">
            <a:avLst/>
          </a:prstGeom>
          <a:noFill/>
        </p:spPr>
        <p:txBody>
          <a:bodyPr wrap="square" rtlCol="0">
            <a:spAutoFit/>
          </a:bodyPr>
          <a:lstStyle/>
          <a:p>
            <a:pPr algn="ctr"/>
            <a:r>
              <a:rPr lang="en-US" b="1" dirty="0"/>
              <a:t>20</a:t>
            </a:r>
          </a:p>
        </p:txBody>
      </p:sp>
      <p:cxnSp>
        <p:nvCxnSpPr>
          <p:cNvPr id="58" name="Straight Connector 57">
            <a:extLst>
              <a:ext uri="{FF2B5EF4-FFF2-40B4-BE49-F238E27FC236}">
                <a16:creationId xmlns:a16="http://schemas.microsoft.com/office/drawing/2014/main" xmlns="" id="{69CAF9A6-5407-764D-BC65-633C44334170}"/>
              </a:ext>
            </a:extLst>
          </p:cNvPr>
          <p:cNvCxnSpPr>
            <a:cxnSpLocks/>
            <a:stCxn id="56" idx="1"/>
          </p:cNvCxnSpPr>
          <p:nvPr/>
        </p:nvCxnSpPr>
        <p:spPr>
          <a:xfrm flipH="1" flipV="1">
            <a:off x="7053646" y="3283342"/>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B422B633-33E1-0648-9A03-40A87B34D4EF}"/>
              </a:ext>
            </a:extLst>
          </p:cNvPr>
          <p:cNvSpPr/>
          <p:nvPr/>
        </p:nvSpPr>
        <p:spPr>
          <a:xfrm>
            <a:off x="6147760" y="3448075"/>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1" name="TextBox 50">
            <a:extLst>
              <a:ext uri="{FF2B5EF4-FFF2-40B4-BE49-F238E27FC236}">
                <a16:creationId xmlns:a16="http://schemas.microsoft.com/office/drawing/2014/main" xmlns="" id="{81AA0DFC-26F2-DF4F-9119-624627432405}"/>
              </a:ext>
            </a:extLst>
          </p:cNvPr>
          <p:cNvSpPr txBox="1"/>
          <p:nvPr/>
        </p:nvSpPr>
        <p:spPr>
          <a:xfrm>
            <a:off x="6147760" y="3623409"/>
            <a:ext cx="533400" cy="369332"/>
          </a:xfrm>
          <a:prstGeom prst="rect">
            <a:avLst/>
          </a:prstGeom>
          <a:noFill/>
        </p:spPr>
        <p:txBody>
          <a:bodyPr wrap="square" rtlCol="0">
            <a:spAutoFit/>
          </a:bodyPr>
          <a:lstStyle/>
          <a:p>
            <a:pPr algn="ctr"/>
            <a:r>
              <a:rPr lang="en-US" b="1" dirty="0"/>
              <a:t>17</a:t>
            </a:r>
          </a:p>
        </p:txBody>
      </p:sp>
      <p:cxnSp>
        <p:nvCxnSpPr>
          <p:cNvPr id="52" name="Straight Connector 51">
            <a:extLst>
              <a:ext uri="{FF2B5EF4-FFF2-40B4-BE49-F238E27FC236}">
                <a16:creationId xmlns:a16="http://schemas.microsoft.com/office/drawing/2014/main" xmlns="" id="{1403A50A-AAA1-0E46-A0AC-4E4172CF16E6}"/>
              </a:ext>
            </a:extLst>
          </p:cNvPr>
          <p:cNvCxnSpPr>
            <a:cxnSpLocks/>
          </p:cNvCxnSpPr>
          <p:nvPr/>
        </p:nvCxnSpPr>
        <p:spPr>
          <a:xfrm flipH="1">
            <a:off x="6592010" y="3328131"/>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13D88AC1-2BC5-3F4B-9A7C-A8E9CA03C941}"/>
              </a:ext>
            </a:extLst>
          </p:cNvPr>
          <p:cNvSpPr txBox="1"/>
          <p:nvPr/>
        </p:nvSpPr>
        <p:spPr>
          <a:xfrm>
            <a:off x="5399445" y="4208807"/>
            <a:ext cx="1354293" cy="369332"/>
          </a:xfrm>
          <a:prstGeom prst="rect">
            <a:avLst/>
          </a:prstGeom>
          <a:noFill/>
        </p:spPr>
        <p:txBody>
          <a:bodyPr wrap="square" rtlCol="0">
            <a:spAutoFit/>
          </a:bodyPr>
          <a:lstStyle/>
          <a:p>
            <a:pPr algn="ctr"/>
            <a:r>
              <a:rPr lang="en-US" b="1" dirty="0">
                <a:solidFill>
                  <a:srgbClr val="FF0000"/>
                </a:solidFill>
              </a:rPr>
              <a:t>0-0=0</a:t>
            </a:r>
          </a:p>
        </p:txBody>
      </p:sp>
      <p:sp>
        <p:nvSpPr>
          <p:cNvPr id="54" name="Oval 53">
            <a:extLst>
              <a:ext uri="{FF2B5EF4-FFF2-40B4-BE49-F238E27FC236}">
                <a16:creationId xmlns:a16="http://schemas.microsoft.com/office/drawing/2014/main" xmlns="" id="{96389D8E-B1CF-5C48-86CE-C48B300793C8}"/>
              </a:ext>
            </a:extLst>
          </p:cNvPr>
          <p:cNvSpPr/>
          <p:nvPr/>
        </p:nvSpPr>
        <p:spPr>
          <a:xfrm>
            <a:off x="3990975" y="432976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9" name="TextBox 58">
            <a:extLst>
              <a:ext uri="{FF2B5EF4-FFF2-40B4-BE49-F238E27FC236}">
                <a16:creationId xmlns:a16="http://schemas.microsoft.com/office/drawing/2014/main" xmlns="" id="{98CD62C2-29D4-DD4D-B63D-5162FD7438A6}"/>
              </a:ext>
            </a:extLst>
          </p:cNvPr>
          <p:cNvSpPr txBox="1"/>
          <p:nvPr/>
        </p:nvSpPr>
        <p:spPr>
          <a:xfrm>
            <a:off x="3990975" y="4505102"/>
            <a:ext cx="533400" cy="369332"/>
          </a:xfrm>
          <a:prstGeom prst="rect">
            <a:avLst/>
          </a:prstGeom>
          <a:noFill/>
        </p:spPr>
        <p:txBody>
          <a:bodyPr wrap="square" rtlCol="0">
            <a:spAutoFit/>
          </a:bodyPr>
          <a:lstStyle/>
          <a:p>
            <a:pPr algn="ctr"/>
            <a:r>
              <a:rPr lang="en-US" b="1" dirty="0"/>
              <a:t>9</a:t>
            </a:r>
          </a:p>
        </p:txBody>
      </p:sp>
      <p:cxnSp>
        <p:nvCxnSpPr>
          <p:cNvPr id="60" name="Straight Connector 59">
            <a:extLst>
              <a:ext uri="{FF2B5EF4-FFF2-40B4-BE49-F238E27FC236}">
                <a16:creationId xmlns:a16="http://schemas.microsoft.com/office/drawing/2014/main" xmlns="" id="{153B8C79-75BB-444F-8548-59DE6E5A0832}"/>
              </a:ext>
            </a:extLst>
          </p:cNvPr>
          <p:cNvCxnSpPr>
            <a:cxnSpLocks/>
          </p:cNvCxnSpPr>
          <p:nvPr/>
        </p:nvCxnSpPr>
        <p:spPr>
          <a:xfrm>
            <a:off x="4077711" y="4192632"/>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xmlns="" id="{6F596A49-6D9C-8D48-8CF9-AADDBD8976FC}"/>
              </a:ext>
            </a:extLst>
          </p:cNvPr>
          <p:cNvSpPr txBox="1"/>
          <p:nvPr/>
        </p:nvSpPr>
        <p:spPr>
          <a:xfrm>
            <a:off x="3776320" y="5175109"/>
            <a:ext cx="1321735" cy="369332"/>
          </a:xfrm>
          <a:prstGeom prst="rect">
            <a:avLst/>
          </a:prstGeom>
          <a:noFill/>
        </p:spPr>
        <p:txBody>
          <a:bodyPr wrap="square" rtlCol="0">
            <a:spAutoFit/>
          </a:bodyPr>
          <a:lstStyle/>
          <a:p>
            <a:pPr algn="ctr"/>
            <a:r>
              <a:rPr lang="en-US" b="1" dirty="0">
                <a:solidFill>
                  <a:srgbClr val="FF0000"/>
                </a:solidFill>
              </a:rPr>
              <a:t>0-0=0</a:t>
            </a:r>
          </a:p>
        </p:txBody>
      </p:sp>
      <p:sp>
        <p:nvSpPr>
          <p:cNvPr id="62" name="TextBox 61">
            <a:extLst>
              <a:ext uri="{FF2B5EF4-FFF2-40B4-BE49-F238E27FC236}">
                <a16:creationId xmlns:a16="http://schemas.microsoft.com/office/drawing/2014/main" xmlns="" id="{49A173FB-648D-C848-AA1A-097E08C01CBE}"/>
              </a:ext>
            </a:extLst>
          </p:cNvPr>
          <p:cNvSpPr txBox="1"/>
          <p:nvPr/>
        </p:nvSpPr>
        <p:spPr>
          <a:xfrm>
            <a:off x="5510533" y="4742787"/>
            <a:ext cx="3163885" cy="923330"/>
          </a:xfrm>
          <a:prstGeom prst="rect">
            <a:avLst/>
          </a:prstGeom>
          <a:noFill/>
        </p:spPr>
        <p:txBody>
          <a:bodyPr wrap="square" rtlCol="0">
            <a:spAutoFit/>
          </a:bodyPr>
          <a:lstStyle/>
          <a:p>
            <a:r>
              <a:rPr lang="en-US" b="1" dirty="0"/>
              <a:t>Tree is imbalance </a:t>
            </a:r>
            <a:r>
              <a:rPr lang="en-US" b="1" dirty="0" err="1"/>
              <a:t>i.e</a:t>
            </a:r>
            <a:r>
              <a:rPr lang="en-US" b="1" dirty="0"/>
              <a:t> in node 7,9,9. (Right of </a:t>
            </a:r>
            <a:r>
              <a:rPr lang="en-US" b="1" dirty="0" smtClean="0"/>
              <a:t>Right)</a:t>
            </a:r>
          </a:p>
          <a:p>
            <a:r>
              <a:rPr lang="en-US" b="1" dirty="0" smtClean="0">
                <a:solidFill>
                  <a:srgbClr val="00B050"/>
                </a:solidFill>
              </a:rPr>
              <a:t>a. Rotate Left</a:t>
            </a:r>
            <a:endParaRPr lang="en-US" b="1" dirty="0">
              <a:solidFill>
                <a:srgbClr val="00B050"/>
              </a:solidFill>
            </a:endParaRPr>
          </a:p>
        </p:txBody>
      </p:sp>
      <p:sp>
        <p:nvSpPr>
          <p:cNvPr id="2" name="Freeform 1">
            <a:extLst>
              <a:ext uri="{FF2B5EF4-FFF2-40B4-BE49-F238E27FC236}">
                <a16:creationId xmlns:a16="http://schemas.microsoft.com/office/drawing/2014/main" xmlns="" id="{D1359855-9E39-BB48-A052-DE15763788DD}"/>
              </a:ext>
            </a:extLst>
          </p:cNvPr>
          <p:cNvSpPr/>
          <p:nvPr/>
        </p:nvSpPr>
        <p:spPr>
          <a:xfrm>
            <a:off x="3243130" y="2723171"/>
            <a:ext cx="1339553" cy="2404305"/>
          </a:xfrm>
          <a:custGeom>
            <a:avLst/>
            <a:gdLst>
              <a:gd name="connsiteX0" fmla="*/ 1760434 w 1786071"/>
              <a:gd name="connsiteY0" fmla="*/ 2093719 h 2333002"/>
              <a:gd name="connsiteX1" fmla="*/ 1726250 w 1786071"/>
              <a:gd name="connsiteY1" fmla="*/ 2153540 h 2333002"/>
              <a:gd name="connsiteX2" fmla="*/ 1674976 w 1786071"/>
              <a:gd name="connsiteY2" fmla="*/ 2187723 h 2333002"/>
              <a:gd name="connsiteX3" fmla="*/ 1657884 w 1786071"/>
              <a:gd name="connsiteY3" fmla="*/ 2213361 h 2333002"/>
              <a:gd name="connsiteX4" fmla="*/ 1606609 w 1786071"/>
              <a:gd name="connsiteY4" fmla="*/ 2247544 h 2333002"/>
              <a:gd name="connsiteX5" fmla="*/ 1538243 w 1786071"/>
              <a:gd name="connsiteY5" fmla="*/ 2290273 h 2333002"/>
              <a:gd name="connsiteX6" fmla="*/ 1486968 w 1786071"/>
              <a:gd name="connsiteY6" fmla="*/ 2307364 h 2333002"/>
              <a:gd name="connsiteX7" fmla="*/ 1427148 w 1786071"/>
              <a:gd name="connsiteY7" fmla="*/ 2324456 h 2333002"/>
              <a:gd name="connsiteX8" fmla="*/ 1367327 w 1786071"/>
              <a:gd name="connsiteY8" fmla="*/ 2333002 h 2333002"/>
              <a:gd name="connsiteX9" fmla="*/ 1170774 w 1786071"/>
              <a:gd name="connsiteY9" fmla="*/ 2324456 h 2333002"/>
              <a:gd name="connsiteX10" fmla="*/ 1119499 w 1786071"/>
              <a:gd name="connsiteY10" fmla="*/ 2307364 h 2333002"/>
              <a:gd name="connsiteX11" fmla="*/ 1042587 w 1786071"/>
              <a:gd name="connsiteY11" fmla="*/ 2264635 h 2333002"/>
              <a:gd name="connsiteX12" fmla="*/ 991312 w 1786071"/>
              <a:gd name="connsiteY12" fmla="*/ 2221906 h 2333002"/>
              <a:gd name="connsiteX13" fmla="*/ 974221 w 1786071"/>
              <a:gd name="connsiteY13" fmla="*/ 2170632 h 2333002"/>
              <a:gd name="connsiteX14" fmla="*/ 957129 w 1786071"/>
              <a:gd name="connsiteY14" fmla="*/ 2144994 h 2333002"/>
              <a:gd name="connsiteX15" fmla="*/ 940037 w 1786071"/>
              <a:gd name="connsiteY15" fmla="*/ 2093719 h 2333002"/>
              <a:gd name="connsiteX16" fmla="*/ 922946 w 1786071"/>
              <a:gd name="connsiteY16" fmla="*/ 2068082 h 2333002"/>
              <a:gd name="connsiteX17" fmla="*/ 897308 w 1786071"/>
              <a:gd name="connsiteY17" fmla="*/ 1982624 h 2333002"/>
              <a:gd name="connsiteX18" fmla="*/ 905854 w 1786071"/>
              <a:gd name="connsiteY18" fmla="*/ 1777525 h 2333002"/>
              <a:gd name="connsiteX19" fmla="*/ 922946 w 1786071"/>
              <a:gd name="connsiteY19" fmla="*/ 1726250 h 2333002"/>
              <a:gd name="connsiteX20" fmla="*/ 948583 w 1786071"/>
              <a:gd name="connsiteY20" fmla="*/ 1709159 h 2333002"/>
              <a:gd name="connsiteX21" fmla="*/ 991312 w 1786071"/>
              <a:gd name="connsiteY21" fmla="*/ 1632246 h 2333002"/>
              <a:gd name="connsiteX22" fmla="*/ 1025495 w 1786071"/>
              <a:gd name="connsiteY22" fmla="*/ 1563880 h 2333002"/>
              <a:gd name="connsiteX23" fmla="*/ 1016949 w 1786071"/>
              <a:gd name="connsiteY23" fmla="*/ 1538243 h 2333002"/>
              <a:gd name="connsiteX24" fmla="*/ 905854 w 1786071"/>
              <a:gd name="connsiteY24" fmla="*/ 1555334 h 2333002"/>
              <a:gd name="connsiteX25" fmla="*/ 811850 w 1786071"/>
              <a:gd name="connsiteY25" fmla="*/ 1538243 h 2333002"/>
              <a:gd name="connsiteX26" fmla="*/ 760576 w 1786071"/>
              <a:gd name="connsiteY26" fmla="*/ 1521151 h 2333002"/>
              <a:gd name="connsiteX27" fmla="*/ 709301 w 1786071"/>
              <a:gd name="connsiteY27" fmla="*/ 1504060 h 2333002"/>
              <a:gd name="connsiteX28" fmla="*/ 632389 w 1786071"/>
              <a:gd name="connsiteY28" fmla="*/ 1478422 h 2333002"/>
              <a:gd name="connsiteX29" fmla="*/ 606751 w 1786071"/>
              <a:gd name="connsiteY29" fmla="*/ 1469876 h 2333002"/>
              <a:gd name="connsiteX30" fmla="*/ 581114 w 1786071"/>
              <a:gd name="connsiteY30" fmla="*/ 1452785 h 2333002"/>
              <a:gd name="connsiteX31" fmla="*/ 555477 w 1786071"/>
              <a:gd name="connsiteY31" fmla="*/ 1401510 h 2333002"/>
              <a:gd name="connsiteX32" fmla="*/ 538385 w 1786071"/>
              <a:gd name="connsiteY32" fmla="*/ 1375873 h 2333002"/>
              <a:gd name="connsiteX33" fmla="*/ 495656 w 1786071"/>
              <a:gd name="connsiteY33" fmla="*/ 1247686 h 2333002"/>
              <a:gd name="connsiteX34" fmla="*/ 487110 w 1786071"/>
              <a:gd name="connsiteY34" fmla="*/ 1222048 h 2333002"/>
              <a:gd name="connsiteX35" fmla="*/ 478564 w 1786071"/>
              <a:gd name="connsiteY35" fmla="*/ 1196411 h 2333002"/>
              <a:gd name="connsiteX36" fmla="*/ 478564 w 1786071"/>
              <a:gd name="connsiteY36" fmla="*/ 1008404 h 2333002"/>
              <a:gd name="connsiteX37" fmla="*/ 521293 w 1786071"/>
              <a:gd name="connsiteY37" fmla="*/ 931491 h 2333002"/>
              <a:gd name="connsiteX38" fmla="*/ 546931 w 1786071"/>
              <a:gd name="connsiteY38" fmla="*/ 880217 h 2333002"/>
              <a:gd name="connsiteX39" fmla="*/ 555477 w 1786071"/>
              <a:gd name="connsiteY39" fmla="*/ 854579 h 2333002"/>
              <a:gd name="connsiteX40" fmla="*/ 606751 w 1786071"/>
              <a:gd name="connsiteY40" fmla="*/ 811850 h 2333002"/>
              <a:gd name="connsiteX41" fmla="*/ 598206 w 1786071"/>
              <a:gd name="connsiteY41" fmla="*/ 786213 h 2333002"/>
              <a:gd name="connsiteX42" fmla="*/ 546931 w 1786071"/>
              <a:gd name="connsiteY42" fmla="*/ 760575 h 2333002"/>
              <a:gd name="connsiteX43" fmla="*/ 247828 w 1786071"/>
              <a:gd name="connsiteY43" fmla="*/ 760575 h 2333002"/>
              <a:gd name="connsiteX44" fmla="*/ 196553 w 1786071"/>
              <a:gd name="connsiteY44" fmla="*/ 743484 h 2333002"/>
              <a:gd name="connsiteX45" fmla="*/ 170916 w 1786071"/>
              <a:gd name="connsiteY45" fmla="*/ 734938 h 2333002"/>
              <a:gd name="connsiteX46" fmla="*/ 145278 w 1786071"/>
              <a:gd name="connsiteY46" fmla="*/ 726392 h 2333002"/>
              <a:gd name="connsiteX47" fmla="*/ 119641 w 1786071"/>
              <a:gd name="connsiteY47" fmla="*/ 709301 h 2333002"/>
              <a:gd name="connsiteX48" fmla="*/ 102549 w 1786071"/>
              <a:gd name="connsiteY48" fmla="*/ 683663 h 2333002"/>
              <a:gd name="connsiteX49" fmla="*/ 94004 w 1786071"/>
              <a:gd name="connsiteY49" fmla="*/ 658026 h 2333002"/>
              <a:gd name="connsiteX50" fmla="*/ 42729 w 1786071"/>
              <a:gd name="connsiteY50" fmla="*/ 615297 h 2333002"/>
              <a:gd name="connsiteX51" fmla="*/ 17092 w 1786071"/>
              <a:gd name="connsiteY51" fmla="*/ 504202 h 2333002"/>
              <a:gd name="connsiteX52" fmla="*/ 0 w 1786071"/>
              <a:gd name="connsiteY52" fmla="*/ 452927 h 2333002"/>
              <a:gd name="connsiteX53" fmla="*/ 8546 w 1786071"/>
              <a:gd name="connsiteY53" fmla="*/ 145278 h 2333002"/>
              <a:gd name="connsiteX54" fmla="*/ 17092 w 1786071"/>
              <a:gd name="connsiteY54" fmla="*/ 119641 h 2333002"/>
              <a:gd name="connsiteX55" fmla="*/ 34183 w 1786071"/>
              <a:gd name="connsiteY55" fmla="*/ 94004 h 2333002"/>
              <a:gd name="connsiteX56" fmla="*/ 85458 w 1786071"/>
              <a:gd name="connsiteY56" fmla="*/ 76912 h 2333002"/>
              <a:gd name="connsiteX57" fmla="*/ 111095 w 1786071"/>
              <a:gd name="connsiteY57" fmla="*/ 68366 h 2333002"/>
              <a:gd name="connsiteX58" fmla="*/ 213645 w 1786071"/>
              <a:gd name="connsiteY58" fmla="*/ 34183 h 2333002"/>
              <a:gd name="connsiteX59" fmla="*/ 264920 w 1786071"/>
              <a:gd name="connsiteY59" fmla="*/ 17091 h 2333002"/>
              <a:gd name="connsiteX60" fmla="*/ 410198 w 1786071"/>
              <a:gd name="connsiteY60" fmla="*/ 0 h 2333002"/>
              <a:gd name="connsiteX61" fmla="*/ 666572 w 1786071"/>
              <a:gd name="connsiteY61" fmla="*/ 8546 h 2333002"/>
              <a:gd name="connsiteX62" fmla="*/ 692209 w 1786071"/>
              <a:gd name="connsiteY62" fmla="*/ 59820 h 2333002"/>
              <a:gd name="connsiteX63" fmla="*/ 743484 w 1786071"/>
              <a:gd name="connsiteY63" fmla="*/ 94004 h 2333002"/>
              <a:gd name="connsiteX64" fmla="*/ 794759 w 1786071"/>
              <a:gd name="connsiteY64" fmla="*/ 111095 h 2333002"/>
              <a:gd name="connsiteX65" fmla="*/ 820396 w 1786071"/>
              <a:gd name="connsiteY65" fmla="*/ 196553 h 2333002"/>
              <a:gd name="connsiteX66" fmla="*/ 828942 w 1786071"/>
              <a:gd name="connsiteY66" fmla="*/ 247828 h 2333002"/>
              <a:gd name="connsiteX67" fmla="*/ 837488 w 1786071"/>
              <a:gd name="connsiteY67" fmla="*/ 273465 h 2333002"/>
              <a:gd name="connsiteX68" fmla="*/ 854579 w 1786071"/>
              <a:gd name="connsiteY68" fmla="*/ 341832 h 2333002"/>
              <a:gd name="connsiteX69" fmla="*/ 837488 w 1786071"/>
              <a:gd name="connsiteY69" fmla="*/ 495656 h 2333002"/>
              <a:gd name="connsiteX70" fmla="*/ 820396 w 1786071"/>
              <a:gd name="connsiteY70" fmla="*/ 521293 h 2333002"/>
              <a:gd name="connsiteX71" fmla="*/ 803305 w 1786071"/>
              <a:gd name="connsiteY71" fmla="*/ 572568 h 2333002"/>
              <a:gd name="connsiteX72" fmla="*/ 794759 w 1786071"/>
              <a:gd name="connsiteY72" fmla="*/ 598205 h 2333002"/>
              <a:gd name="connsiteX73" fmla="*/ 820396 w 1786071"/>
              <a:gd name="connsiteY73" fmla="*/ 658026 h 2333002"/>
              <a:gd name="connsiteX74" fmla="*/ 888763 w 1786071"/>
              <a:gd name="connsiteY74" fmla="*/ 675118 h 2333002"/>
              <a:gd name="connsiteX75" fmla="*/ 982766 w 1786071"/>
              <a:gd name="connsiteY75" fmla="*/ 692209 h 2333002"/>
              <a:gd name="connsiteX76" fmla="*/ 1051133 w 1786071"/>
              <a:gd name="connsiteY76" fmla="*/ 709301 h 2333002"/>
              <a:gd name="connsiteX77" fmla="*/ 1136591 w 1786071"/>
              <a:gd name="connsiteY77" fmla="*/ 717846 h 2333002"/>
              <a:gd name="connsiteX78" fmla="*/ 1204957 w 1786071"/>
              <a:gd name="connsiteY78" fmla="*/ 760575 h 2333002"/>
              <a:gd name="connsiteX79" fmla="*/ 1239140 w 1786071"/>
              <a:gd name="connsiteY79" fmla="*/ 811850 h 2333002"/>
              <a:gd name="connsiteX80" fmla="*/ 1281869 w 1786071"/>
              <a:gd name="connsiteY80" fmla="*/ 854579 h 2333002"/>
              <a:gd name="connsiteX81" fmla="*/ 1316052 w 1786071"/>
              <a:gd name="connsiteY81" fmla="*/ 905854 h 2333002"/>
              <a:gd name="connsiteX82" fmla="*/ 1333144 w 1786071"/>
              <a:gd name="connsiteY82" fmla="*/ 931491 h 2333002"/>
              <a:gd name="connsiteX83" fmla="*/ 1358781 w 1786071"/>
              <a:gd name="connsiteY83" fmla="*/ 1008404 h 2333002"/>
              <a:gd name="connsiteX84" fmla="*/ 1367327 w 1786071"/>
              <a:gd name="connsiteY84" fmla="*/ 1034041 h 2333002"/>
              <a:gd name="connsiteX85" fmla="*/ 1341690 w 1786071"/>
              <a:gd name="connsiteY85" fmla="*/ 1230594 h 2333002"/>
              <a:gd name="connsiteX86" fmla="*/ 1290415 w 1786071"/>
              <a:gd name="connsiteY86" fmla="*/ 1307506 h 2333002"/>
              <a:gd name="connsiteX87" fmla="*/ 1256232 w 1786071"/>
              <a:gd name="connsiteY87" fmla="*/ 1358781 h 2333002"/>
              <a:gd name="connsiteX88" fmla="*/ 1247686 w 1786071"/>
              <a:gd name="connsiteY88" fmla="*/ 1384418 h 2333002"/>
              <a:gd name="connsiteX89" fmla="*/ 1307507 w 1786071"/>
              <a:gd name="connsiteY89" fmla="*/ 1452785 h 2333002"/>
              <a:gd name="connsiteX90" fmla="*/ 1324598 w 1786071"/>
              <a:gd name="connsiteY90" fmla="*/ 1478422 h 2333002"/>
              <a:gd name="connsiteX91" fmla="*/ 1495514 w 1786071"/>
              <a:gd name="connsiteY91" fmla="*/ 1478422 h 2333002"/>
              <a:gd name="connsiteX92" fmla="*/ 1572426 w 1786071"/>
              <a:gd name="connsiteY92" fmla="*/ 1512605 h 2333002"/>
              <a:gd name="connsiteX93" fmla="*/ 1649338 w 1786071"/>
              <a:gd name="connsiteY93" fmla="*/ 1546789 h 2333002"/>
              <a:gd name="connsiteX94" fmla="*/ 1666430 w 1786071"/>
              <a:gd name="connsiteY94" fmla="*/ 1572426 h 2333002"/>
              <a:gd name="connsiteX95" fmla="*/ 1692067 w 1786071"/>
              <a:gd name="connsiteY95" fmla="*/ 1589518 h 2333002"/>
              <a:gd name="connsiteX96" fmla="*/ 1734796 w 1786071"/>
              <a:gd name="connsiteY96" fmla="*/ 1666430 h 2333002"/>
              <a:gd name="connsiteX97" fmla="*/ 1760434 w 1786071"/>
              <a:gd name="connsiteY97" fmla="*/ 1700613 h 2333002"/>
              <a:gd name="connsiteX98" fmla="*/ 1777525 w 1786071"/>
              <a:gd name="connsiteY98" fmla="*/ 1751888 h 2333002"/>
              <a:gd name="connsiteX99" fmla="*/ 1786071 w 1786071"/>
              <a:gd name="connsiteY99" fmla="*/ 1777525 h 2333002"/>
              <a:gd name="connsiteX100" fmla="*/ 1777525 w 1786071"/>
              <a:gd name="connsiteY100" fmla="*/ 1965532 h 2333002"/>
              <a:gd name="connsiteX101" fmla="*/ 1751888 w 1786071"/>
              <a:gd name="connsiteY101" fmla="*/ 2042445 h 2333002"/>
              <a:gd name="connsiteX102" fmla="*/ 1743342 w 1786071"/>
              <a:gd name="connsiteY102" fmla="*/ 2068082 h 2333002"/>
              <a:gd name="connsiteX103" fmla="*/ 1760434 w 1786071"/>
              <a:gd name="connsiteY103" fmla="*/ 2093719 h 2333002"/>
              <a:gd name="connsiteX0" fmla="*/ 1760434 w 1786071"/>
              <a:gd name="connsiteY0" fmla="*/ 2093719 h 2333002"/>
              <a:gd name="connsiteX1" fmla="*/ 1726250 w 1786071"/>
              <a:gd name="connsiteY1" fmla="*/ 2153540 h 2333002"/>
              <a:gd name="connsiteX2" fmla="*/ 1674976 w 1786071"/>
              <a:gd name="connsiteY2" fmla="*/ 2187723 h 2333002"/>
              <a:gd name="connsiteX3" fmla="*/ 1657884 w 1786071"/>
              <a:gd name="connsiteY3" fmla="*/ 2213361 h 2333002"/>
              <a:gd name="connsiteX4" fmla="*/ 1606609 w 1786071"/>
              <a:gd name="connsiteY4" fmla="*/ 2247544 h 2333002"/>
              <a:gd name="connsiteX5" fmla="*/ 1538243 w 1786071"/>
              <a:gd name="connsiteY5" fmla="*/ 2290273 h 2333002"/>
              <a:gd name="connsiteX6" fmla="*/ 1486968 w 1786071"/>
              <a:gd name="connsiteY6" fmla="*/ 2307364 h 2333002"/>
              <a:gd name="connsiteX7" fmla="*/ 1427148 w 1786071"/>
              <a:gd name="connsiteY7" fmla="*/ 2324456 h 2333002"/>
              <a:gd name="connsiteX8" fmla="*/ 1367327 w 1786071"/>
              <a:gd name="connsiteY8" fmla="*/ 2333002 h 2333002"/>
              <a:gd name="connsiteX9" fmla="*/ 1170774 w 1786071"/>
              <a:gd name="connsiteY9" fmla="*/ 2324456 h 2333002"/>
              <a:gd name="connsiteX10" fmla="*/ 1119499 w 1786071"/>
              <a:gd name="connsiteY10" fmla="*/ 2307364 h 2333002"/>
              <a:gd name="connsiteX11" fmla="*/ 1042587 w 1786071"/>
              <a:gd name="connsiteY11" fmla="*/ 2264635 h 2333002"/>
              <a:gd name="connsiteX12" fmla="*/ 991312 w 1786071"/>
              <a:gd name="connsiteY12" fmla="*/ 2221906 h 2333002"/>
              <a:gd name="connsiteX13" fmla="*/ 974221 w 1786071"/>
              <a:gd name="connsiteY13" fmla="*/ 2170632 h 2333002"/>
              <a:gd name="connsiteX14" fmla="*/ 957129 w 1786071"/>
              <a:gd name="connsiteY14" fmla="*/ 2144994 h 2333002"/>
              <a:gd name="connsiteX15" fmla="*/ 940037 w 1786071"/>
              <a:gd name="connsiteY15" fmla="*/ 2093719 h 2333002"/>
              <a:gd name="connsiteX16" fmla="*/ 922946 w 1786071"/>
              <a:gd name="connsiteY16" fmla="*/ 2068082 h 2333002"/>
              <a:gd name="connsiteX17" fmla="*/ 897308 w 1786071"/>
              <a:gd name="connsiteY17" fmla="*/ 1982624 h 2333002"/>
              <a:gd name="connsiteX18" fmla="*/ 905854 w 1786071"/>
              <a:gd name="connsiteY18" fmla="*/ 1777525 h 2333002"/>
              <a:gd name="connsiteX19" fmla="*/ 922946 w 1786071"/>
              <a:gd name="connsiteY19" fmla="*/ 1726250 h 2333002"/>
              <a:gd name="connsiteX20" fmla="*/ 948583 w 1786071"/>
              <a:gd name="connsiteY20" fmla="*/ 1709159 h 2333002"/>
              <a:gd name="connsiteX21" fmla="*/ 991312 w 1786071"/>
              <a:gd name="connsiteY21" fmla="*/ 1632246 h 2333002"/>
              <a:gd name="connsiteX22" fmla="*/ 1025495 w 1786071"/>
              <a:gd name="connsiteY22" fmla="*/ 1563880 h 2333002"/>
              <a:gd name="connsiteX23" fmla="*/ 1016949 w 1786071"/>
              <a:gd name="connsiteY23" fmla="*/ 1538243 h 2333002"/>
              <a:gd name="connsiteX24" fmla="*/ 905854 w 1786071"/>
              <a:gd name="connsiteY24" fmla="*/ 1555334 h 2333002"/>
              <a:gd name="connsiteX25" fmla="*/ 811850 w 1786071"/>
              <a:gd name="connsiteY25" fmla="*/ 1538243 h 2333002"/>
              <a:gd name="connsiteX26" fmla="*/ 760576 w 1786071"/>
              <a:gd name="connsiteY26" fmla="*/ 1521151 h 2333002"/>
              <a:gd name="connsiteX27" fmla="*/ 709301 w 1786071"/>
              <a:gd name="connsiteY27" fmla="*/ 1504060 h 2333002"/>
              <a:gd name="connsiteX28" fmla="*/ 632389 w 1786071"/>
              <a:gd name="connsiteY28" fmla="*/ 1478422 h 2333002"/>
              <a:gd name="connsiteX29" fmla="*/ 606751 w 1786071"/>
              <a:gd name="connsiteY29" fmla="*/ 1469876 h 2333002"/>
              <a:gd name="connsiteX30" fmla="*/ 581114 w 1786071"/>
              <a:gd name="connsiteY30" fmla="*/ 1452785 h 2333002"/>
              <a:gd name="connsiteX31" fmla="*/ 555477 w 1786071"/>
              <a:gd name="connsiteY31" fmla="*/ 1401510 h 2333002"/>
              <a:gd name="connsiteX32" fmla="*/ 538385 w 1786071"/>
              <a:gd name="connsiteY32" fmla="*/ 1375873 h 2333002"/>
              <a:gd name="connsiteX33" fmla="*/ 495656 w 1786071"/>
              <a:gd name="connsiteY33" fmla="*/ 1247686 h 2333002"/>
              <a:gd name="connsiteX34" fmla="*/ 487110 w 1786071"/>
              <a:gd name="connsiteY34" fmla="*/ 1222048 h 2333002"/>
              <a:gd name="connsiteX35" fmla="*/ 478564 w 1786071"/>
              <a:gd name="connsiteY35" fmla="*/ 1196411 h 2333002"/>
              <a:gd name="connsiteX36" fmla="*/ 478564 w 1786071"/>
              <a:gd name="connsiteY36" fmla="*/ 1008404 h 2333002"/>
              <a:gd name="connsiteX37" fmla="*/ 521293 w 1786071"/>
              <a:gd name="connsiteY37" fmla="*/ 931491 h 2333002"/>
              <a:gd name="connsiteX38" fmla="*/ 546931 w 1786071"/>
              <a:gd name="connsiteY38" fmla="*/ 880217 h 2333002"/>
              <a:gd name="connsiteX39" fmla="*/ 555477 w 1786071"/>
              <a:gd name="connsiteY39" fmla="*/ 854579 h 2333002"/>
              <a:gd name="connsiteX40" fmla="*/ 606751 w 1786071"/>
              <a:gd name="connsiteY40" fmla="*/ 811850 h 2333002"/>
              <a:gd name="connsiteX41" fmla="*/ 598206 w 1786071"/>
              <a:gd name="connsiteY41" fmla="*/ 786213 h 2333002"/>
              <a:gd name="connsiteX42" fmla="*/ 546931 w 1786071"/>
              <a:gd name="connsiteY42" fmla="*/ 760575 h 2333002"/>
              <a:gd name="connsiteX43" fmla="*/ 247828 w 1786071"/>
              <a:gd name="connsiteY43" fmla="*/ 760575 h 2333002"/>
              <a:gd name="connsiteX44" fmla="*/ 196553 w 1786071"/>
              <a:gd name="connsiteY44" fmla="*/ 743484 h 2333002"/>
              <a:gd name="connsiteX45" fmla="*/ 170916 w 1786071"/>
              <a:gd name="connsiteY45" fmla="*/ 734938 h 2333002"/>
              <a:gd name="connsiteX46" fmla="*/ 145278 w 1786071"/>
              <a:gd name="connsiteY46" fmla="*/ 726392 h 2333002"/>
              <a:gd name="connsiteX47" fmla="*/ 119641 w 1786071"/>
              <a:gd name="connsiteY47" fmla="*/ 709301 h 2333002"/>
              <a:gd name="connsiteX48" fmla="*/ 102549 w 1786071"/>
              <a:gd name="connsiteY48" fmla="*/ 683663 h 2333002"/>
              <a:gd name="connsiteX49" fmla="*/ 94004 w 1786071"/>
              <a:gd name="connsiteY49" fmla="*/ 658026 h 2333002"/>
              <a:gd name="connsiteX50" fmla="*/ 42729 w 1786071"/>
              <a:gd name="connsiteY50" fmla="*/ 615297 h 2333002"/>
              <a:gd name="connsiteX51" fmla="*/ 17092 w 1786071"/>
              <a:gd name="connsiteY51" fmla="*/ 504202 h 2333002"/>
              <a:gd name="connsiteX52" fmla="*/ 0 w 1786071"/>
              <a:gd name="connsiteY52" fmla="*/ 452927 h 2333002"/>
              <a:gd name="connsiteX53" fmla="*/ 8546 w 1786071"/>
              <a:gd name="connsiteY53" fmla="*/ 145278 h 2333002"/>
              <a:gd name="connsiteX54" fmla="*/ 17092 w 1786071"/>
              <a:gd name="connsiteY54" fmla="*/ 119641 h 2333002"/>
              <a:gd name="connsiteX55" fmla="*/ 34183 w 1786071"/>
              <a:gd name="connsiteY55" fmla="*/ 94004 h 2333002"/>
              <a:gd name="connsiteX56" fmla="*/ 79108 w 1786071"/>
              <a:gd name="connsiteY56" fmla="*/ 45162 h 2333002"/>
              <a:gd name="connsiteX57" fmla="*/ 111095 w 1786071"/>
              <a:gd name="connsiteY57" fmla="*/ 68366 h 2333002"/>
              <a:gd name="connsiteX58" fmla="*/ 213645 w 1786071"/>
              <a:gd name="connsiteY58" fmla="*/ 34183 h 2333002"/>
              <a:gd name="connsiteX59" fmla="*/ 264920 w 1786071"/>
              <a:gd name="connsiteY59" fmla="*/ 17091 h 2333002"/>
              <a:gd name="connsiteX60" fmla="*/ 410198 w 1786071"/>
              <a:gd name="connsiteY60" fmla="*/ 0 h 2333002"/>
              <a:gd name="connsiteX61" fmla="*/ 666572 w 1786071"/>
              <a:gd name="connsiteY61" fmla="*/ 8546 h 2333002"/>
              <a:gd name="connsiteX62" fmla="*/ 692209 w 1786071"/>
              <a:gd name="connsiteY62" fmla="*/ 59820 h 2333002"/>
              <a:gd name="connsiteX63" fmla="*/ 743484 w 1786071"/>
              <a:gd name="connsiteY63" fmla="*/ 94004 h 2333002"/>
              <a:gd name="connsiteX64" fmla="*/ 794759 w 1786071"/>
              <a:gd name="connsiteY64" fmla="*/ 111095 h 2333002"/>
              <a:gd name="connsiteX65" fmla="*/ 820396 w 1786071"/>
              <a:gd name="connsiteY65" fmla="*/ 196553 h 2333002"/>
              <a:gd name="connsiteX66" fmla="*/ 828942 w 1786071"/>
              <a:gd name="connsiteY66" fmla="*/ 247828 h 2333002"/>
              <a:gd name="connsiteX67" fmla="*/ 837488 w 1786071"/>
              <a:gd name="connsiteY67" fmla="*/ 273465 h 2333002"/>
              <a:gd name="connsiteX68" fmla="*/ 854579 w 1786071"/>
              <a:gd name="connsiteY68" fmla="*/ 341832 h 2333002"/>
              <a:gd name="connsiteX69" fmla="*/ 837488 w 1786071"/>
              <a:gd name="connsiteY69" fmla="*/ 495656 h 2333002"/>
              <a:gd name="connsiteX70" fmla="*/ 820396 w 1786071"/>
              <a:gd name="connsiteY70" fmla="*/ 521293 h 2333002"/>
              <a:gd name="connsiteX71" fmla="*/ 803305 w 1786071"/>
              <a:gd name="connsiteY71" fmla="*/ 572568 h 2333002"/>
              <a:gd name="connsiteX72" fmla="*/ 794759 w 1786071"/>
              <a:gd name="connsiteY72" fmla="*/ 598205 h 2333002"/>
              <a:gd name="connsiteX73" fmla="*/ 820396 w 1786071"/>
              <a:gd name="connsiteY73" fmla="*/ 658026 h 2333002"/>
              <a:gd name="connsiteX74" fmla="*/ 888763 w 1786071"/>
              <a:gd name="connsiteY74" fmla="*/ 675118 h 2333002"/>
              <a:gd name="connsiteX75" fmla="*/ 982766 w 1786071"/>
              <a:gd name="connsiteY75" fmla="*/ 692209 h 2333002"/>
              <a:gd name="connsiteX76" fmla="*/ 1051133 w 1786071"/>
              <a:gd name="connsiteY76" fmla="*/ 709301 h 2333002"/>
              <a:gd name="connsiteX77" fmla="*/ 1136591 w 1786071"/>
              <a:gd name="connsiteY77" fmla="*/ 717846 h 2333002"/>
              <a:gd name="connsiteX78" fmla="*/ 1204957 w 1786071"/>
              <a:gd name="connsiteY78" fmla="*/ 760575 h 2333002"/>
              <a:gd name="connsiteX79" fmla="*/ 1239140 w 1786071"/>
              <a:gd name="connsiteY79" fmla="*/ 811850 h 2333002"/>
              <a:gd name="connsiteX80" fmla="*/ 1281869 w 1786071"/>
              <a:gd name="connsiteY80" fmla="*/ 854579 h 2333002"/>
              <a:gd name="connsiteX81" fmla="*/ 1316052 w 1786071"/>
              <a:gd name="connsiteY81" fmla="*/ 905854 h 2333002"/>
              <a:gd name="connsiteX82" fmla="*/ 1333144 w 1786071"/>
              <a:gd name="connsiteY82" fmla="*/ 931491 h 2333002"/>
              <a:gd name="connsiteX83" fmla="*/ 1358781 w 1786071"/>
              <a:gd name="connsiteY83" fmla="*/ 1008404 h 2333002"/>
              <a:gd name="connsiteX84" fmla="*/ 1367327 w 1786071"/>
              <a:gd name="connsiteY84" fmla="*/ 1034041 h 2333002"/>
              <a:gd name="connsiteX85" fmla="*/ 1341690 w 1786071"/>
              <a:gd name="connsiteY85" fmla="*/ 1230594 h 2333002"/>
              <a:gd name="connsiteX86" fmla="*/ 1290415 w 1786071"/>
              <a:gd name="connsiteY86" fmla="*/ 1307506 h 2333002"/>
              <a:gd name="connsiteX87" fmla="*/ 1256232 w 1786071"/>
              <a:gd name="connsiteY87" fmla="*/ 1358781 h 2333002"/>
              <a:gd name="connsiteX88" fmla="*/ 1247686 w 1786071"/>
              <a:gd name="connsiteY88" fmla="*/ 1384418 h 2333002"/>
              <a:gd name="connsiteX89" fmla="*/ 1307507 w 1786071"/>
              <a:gd name="connsiteY89" fmla="*/ 1452785 h 2333002"/>
              <a:gd name="connsiteX90" fmla="*/ 1324598 w 1786071"/>
              <a:gd name="connsiteY90" fmla="*/ 1478422 h 2333002"/>
              <a:gd name="connsiteX91" fmla="*/ 1495514 w 1786071"/>
              <a:gd name="connsiteY91" fmla="*/ 1478422 h 2333002"/>
              <a:gd name="connsiteX92" fmla="*/ 1572426 w 1786071"/>
              <a:gd name="connsiteY92" fmla="*/ 1512605 h 2333002"/>
              <a:gd name="connsiteX93" fmla="*/ 1649338 w 1786071"/>
              <a:gd name="connsiteY93" fmla="*/ 1546789 h 2333002"/>
              <a:gd name="connsiteX94" fmla="*/ 1666430 w 1786071"/>
              <a:gd name="connsiteY94" fmla="*/ 1572426 h 2333002"/>
              <a:gd name="connsiteX95" fmla="*/ 1692067 w 1786071"/>
              <a:gd name="connsiteY95" fmla="*/ 1589518 h 2333002"/>
              <a:gd name="connsiteX96" fmla="*/ 1734796 w 1786071"/>
              <a:gd name="connsiteY96" fmla="*/ 1666430 h 2333002"/>
              <a:gd name="connsiteX97" fmla="*/ 1760434 w 1786071"/>
              <a:gd name="connsiteY97" fmla="*/ 1700613 h 2333002"/>
              <a:gd name="connsiteX98" fmla="*/ 1777525 w 1786071"/>
              <a:gd name="connsiteY98" fmla="*/ 1751888 h 2333002"/>
              <a:gd name="connsiteX99" fmla="*/ 1786071 w 1786071"/>
              <a:gd name="connsiteY99" fmla="*/ 1777525 h 2333002"/>
              <a:gd name="connsiteX100" fmla="*/ 1777525 w 1786071"/>
              <a:gd name="connsiteY100" fmla="*/ 1965532 h 2333002"/>
              <a:gd name="connsiteX101" fmla="*/ 1751888 w 1786071"/>
              <a:gd name="connsiteY101" fmla="*/ 2042445 h 2333002"/>
              <a:gd name="connsiteX102" fmla="*/ 1743342 w 1786071"/>
              <a:gd name="connsiteY102" fmla="*/ 2068082 h 2333002"/>
              <a:gd name="connsiteX103" fmla="*/ 1760434 w 1786071"/>
              <a:gd name="connsiteY103" fmla="*/ 2093719 h 2333002"/>
              <a:gd name="connsiteX0" fmla="*/ 1760434 w 1786071"/>
              <a:gd name="connsiteY0" fmla="*/ 2093719 h 2333002"/>
              <a:gd name="connsiteX1" fmla="*/ 1726250 w 1786071"/>
              <a:gd name="connsiteY1" fmla="*/ 2153540 h 2333002"/>
              <a:gd name="connsiteX2" fmla="*/ 1674976 w 1786071"/>
              <a:gd name="connsiteY2" fmla="*/ 2187723 h 2333002"/>
              <a:gd name="connsiteX3" fmla="*/ 1657884 w 1786071"/>
              <a:gd name="connsiteY3" fmla="*/ 2213361 h 2333002"/>
              <a:gd name="connsiteX4" fmla="*/ 1606609 w 1786071"/>
              <a:gd name="connsiteY4" fmla="*/ 2247544 h 2333002"/>
              <a:gd name="connsiteX5" fmla="*/ 1538243 w 1786071"/>
              <a:gd name="connsiteY5" fmla="*/ 2290273 h 2333002"/>
              <a:gd name="connsiteX6" fmla="*/ 1486968 w 1786071"/>
              <a:gd name="connsiteY6" fmla="*/ 2307364 h 2333002"/>
              <a:gd name="connsiteX7" fmla="*/ 1427148 w 1786071"/>
              <a:gd name="connsiteY7" fmla="*/ 2324456 h 2333002"/>
              <a:gd name="connsiteX8" fmla="*/ 1367327 w 1786071"/>
              <a:gd name="connsiteY8" fmla="*/ 2333002 h 2333002"/>
              <a:gd name="connsiteX9" fmla="*/ 1170774 w 1786071"/>
              <a:gd name="connsiteY9" fmla="*/ 2324456 h 2333002"/>
              <a:gd name="connsiteX10" fmla="*/ 1119499 w 1786071"/>
              <a:gd name="connsiteY10" fmla="*/ 2307364 h 2333002"/>
              <a:gd name="connsiteX11" fmla="*/ 1042587 w 1786071"/>
              <a:gd name="connsiteY11" fmla="*/ 2264635 h 2333002"/>
              <a:gd name="connsiteX12" fmla="*/ 991312 w 1786071"/>
              <a:gd name="connsiteY12" fmla="*/ 2221906 h 2333002"/>
              <a:gd name="connsiteX13" fmla="*/ 974221 w 1786071"/>
              <a:gd name="connsiteY13" fmla="*/ 2170632 h 2333002"/>
              <a:gd name="connsiteX14" fmla="*/ 957129 w 1786071"/>
              <a:gd name="connsiteY14" fmla="*/ 2144994 h 2333002"/>
              <a:gd name="connsiteX15" fmla="*/ 940037 w 1786071"/>
              <a:gd name="connsiteY15" fmla="*/ 2093719 h 2333002"/>
              <a:gd name="connsiteX16" fmla="*/ 922946 w 1786071"/>
              <a:gd name="connsiteY16" fmla="*/ 2068082 h 2333002"/>
              <a:gd name="connsiteX17" fmla="*/ 897308 w 1786071"/>
              <a:gd name="connsiteY17" fmla="*/ 1982624 h 2333002"/>
              <a:gd name="connsiteX18" fmla="*/ 905854 w 1786071"/>
              <a:gd name="connsiteY18" fmla="*/ 1777525 h 2333002"/>
              <a:gd name="connsiteX19" fmla="*/ 922946 w 1786071"/>
              <a:gd name="connsiteY19" fmla="*/ 1726250 h 2333002"/>
              <a:gd name="connsiteX20" fmla="*/ 948583 w 1786071"/>
              <a:gd name="connsiteY20" fmla="*/ 1709159 h 2333002"/>
              <a:gd name="connsiteX21" fmla="*/ 991312 w 1786071"/>
              <a:gd name="connsiteY21" fmla="*/ 1632246 h 2333002"/>
              <a:gd name="connsiteX22" fmla="*/ 1025495 w 1786071"/>
              <a:gd name="connsiteY22" fmla="*/ 1563880 h 2333002"/>
              <a:gd name="connsiteX23" fmla="*/ 1016949 w 1786071"/>
              <a:gd name="connsiteY23" fmla="*/ 1538243 h 2333002"/>
              <a:gd name="connsiteX24" fmla="*/ 905854 w 1786071"/>
              <a:gd name="connsiteY24" fmla="*/ 1555334 h 2333002"/>
              <a:gd name="connsiteX25" fmla="*/ 811850 w 1786071"/>
              <a:gd name="connsiteY25" fmla="*/ 1538243 h 2333002"/>
              <a:gd name="connsiteX26" fmla="*/ 760576 w 1786071"/>
              <a:gd name="connsiteY26" fmla="*/ 1521151 h 2333002"/>
              <a:gd name="connsiteX27" fmla="*/ 709301 w 1786071"/>
              <a:gd name="connsiteY27" fmla="*/ 1504060 h 2333002"/>
              <a:gd name="connsiteX28" fmla="*/ 632389 w 1786071"/>
              <a:gd name="connsiteY28" fmla="*/ 1478422 h 2333002"/>
              <a:gd name="connsiteX29" fmla="*/ 606751 w 1786071"/>
              <a:gd name="connsiteY29" fmla="*/ 1469876 h 2333002"/>
              <a:gd name="connsiteX30" fmla="*/ 581114 w 1786071"/>
              <a:gd name="connsiteY30" fmla="*/ 1452785 h 2333002"/>
              <a:gd name="connsiteX31" fmla="*/ 555477 w 1786071"/>
              <a:gd name="connsiteY31" fmla="*/ 1401510 h 2333002"/>
              <a:gd name="connsiteX32" fmla="*/ 538385 w 1786071"/>
              <a:gd name="connsiteY32" fmla="*/ 1375873 h 2333002"/>
              <a:gd name="connsiteX33" fmla="*/ 495656 w 1786071"/>
              <a:gd name="connsiteY33" fmla="*/ 1247686 h 2333002"/>
              <a:gd name="connsiteX34" fmla="*/ 487110 w 1786071"/>
              <a:gd name="connsiteY34" fmla="*/ 1222048 h 2333002"/>
              <a:gd name="connsiteX35" fmla="*/ 478564 w 1786071"/>
              <a:gd name="connsiteY35" fmla="*/ 1196411 h 2333002"/>
              <a:gd name="connsiteX36" fmla="*/ 478564 w 1786071"/>
              <a:gd name="connsiteY36" fmla="*/ 1008404 h 2333002"/>
              <a:gd name="connsiteX37" fmla="*/ 521293 w 1786071"/>
              <a:gd name="connsiteY37" fmla="*/ 931491 h 2333002"/>
              <a:gd name="connsiteX38" fmla="*/ 546931 w 1786071"/>
              <a:gd name="connsiteY38" fmla="*/ 880217 h 2333002"/>
              <a:gd name="connsiteX39" fmla="*/ 555477 w 1786071"/>
              <a:gd name="connsiteY39" fmla="*/ 854579 h 2333002"/>
              <a:gd name="connsiteX40" fmla="*/ 606751 w 1786071"/>
              <a:gd name="connsiteY40" fmla="*/ 811850 h 2333002"/>
              <a:gd name="connsiteX41" fmla="*/ 598206 w 1786071"/>
              <a:gd name="connsiteY41" fmla="*/ 786213 h 2333002"/>
              <a:gd name="connsiteX42" fmla="*/ 546931 w 1786071"/>
              <a:gd name="connsiteY42" fmla="*/ 760575 h 2333002"/>
              <a:gd name="connsiteX43" fmla="*/ 247828 w 1786071"/>
              <a:gd name="connsiteY43" fmla="*/ 760575 h 2333002"/>
              <a:gd name="connsiteX44" fmla="*/ 196553 w 1786071"/>
              <a:gd name="connsiteY44" fmla="*/ 743484 h 2333002"/>
              <a:gd name="connsiteX45" fmla="*/ 170916 w 1786071"/>
              <a:gd name="connsiteY45" fmla="*/ 734938 h 2333002"/>
              <a:gd name="connsiteX46" fmla="*/ 145278 w 1786071"/>
              <a:gd name="connsiteY46" fmla="*/ 726392 h 2333002"/>
              <a:gd name="connsiteX47" fmla="*/ 119641 w 1786071"/>
              <a:gd name="connsiteY47" fmla="*/ 709301 h 2333002"/>
              <a:gd name="connsiteX48" fmla="*/ 102549 w 1786071"/>
              <a:gd name="connsiteY48" fmla="*/ 683663 h 2333002"/>
              <a:gd name="connsiteX49" fmla="*/ 94004 w 1786071"/>
              <a:gd name="connsiteY49" fmla="*/ 658026 h 2333002"/>
              <a:gd name="connsiteX50" fmla="*/ 42729 w 1786071"/>
              <a:gd name="connsiteY50" fmla="*/ 615297 h 2333002"/>
              <a:gd name="connsiteX51" fmla="*/ 17092 w 1786071"/>
              <a:gd name="connsiteY51" fmla="*/ 504202 h 2333002"/>
              <a:gd name="connsiteX52" fmla="*/ 0 w 1786071"/>
              <a:gd name="connsiteY52" fmla="*/ 452927 h 2333002"/>
              <a:gd name="connsiteX53" fmla="*/ 8546 w 1786071"/>
              <a:gd name="connsiteY53" fmla="*/ 145278 h 2333002"/>
              <a:gd name="connsiteX54" fmla="*/ 17092 w 1786071"/>
              <a:gd name="connsiteY54" fmla="*/ 119641 h 2333002"/>
              <a:gd name="connsiteX55" fmla="*/ 34183 w 1786071"/>
              <a:gd name="connsiteY55" fmla="*/ 94004 h 2333002"/>
              <a:gd name="connsiteX56" fmla="*/ 79108 w 1786071"/>
              <a:gd name="connsiteY56" fmla="*/ 45162 h 2333002"/>
              <a:gd name="connsiteX57" fmla="*/ 111095 w 1786071"/>
              <a:gd name="connsiteY57" fmla="*/ 23916 h 2333002"/>
              <a:gd name="connsiteX58" fmla="*/ 213645 w 1786071"/>
              <a:gd name="connsiteY58" fmla="*/ 34183 h 2333002"/>
              <a:gd name="connsiteX59" fmla="*/ 264920 w 1786071"/>
              <a:gd name="connsiteY59" fmla="*/ 17091 h 2333002"/>
              <a:gd name="connsiteX60" fmla="*/ 410198 w 1786071"/>
              <a:gd name="connsiteY60" fmla="*/ 0 h 2333002"/>
              <a:gd name="connsiteX61" fmla="*/ 666572 w 1786071"/>
              <a:gd name="connsiteY61" fmla="*/ 8546 h 2333002"/>
              <a:gd name="connsiteX62" fmla="*/ 692209 w 1786071"/>
              <a:gd name="connsiteY62" fmla="*/ 59820 h 2333002"/>
              <a:gd name="connsiteX63" fmla="*/ 743484 w 1786071"/>
              <a:gd name="connsiteY63" fmla="*/ 94004 h 2333002"/>
              <a:gd name="connsiteX64" fmla="*/ 794759 w 1786071"/>
              <a:gd name="connsiteY64" fmla="*/ 111095 h 2333002"/>
              <a:gd name="connsiteX65" fmla="*/ 820396 w 1786071"/>
              <a:gd name="connsiteY65" fmla="*/ 196553 h 2333002"/>
              <a:gd name="connsiteX66" fmla="*/ 828942 w 1786071"/>
              <a:gd name="connsiteY66" fmla="*/ 247828 h 2333002"/>
              <a:gd name="connsiteX67" fmla="*/ 837488 w 1786071"/>
              <a:gd name="connsiteY67" fmla="*/ 273465 h 2333002"/>
              <a:gd name="connsiteX68" fmla="*/ 854579 w 1786071"/>
              <a:gd name="connsiteY68" fmla="*/ 341832 h 2333002"/>
              <a:gd name="connsiteX69" fmla="*/ 837488 w 1786071"/>
              <a:gd name="connsiteY69" fmla="*/ 495656 h 2333002"/>
              <a:gd name="connsiteX70" fmla="*/ 820396 w 1786071"/>
              <a:gd name="connsiteY70" fmla="*/ 521293 h 2333002"/>
              <a:gd name="connsiteX71" fmla="*/ 803305 w 1786071"/>
              <a:gd name="connsiteY71" fmla="*/ 572568 h 2333002"/>
              <a:gd name="connsiteX72" fmla="*/ 794759 w 1786071"/>
              <a:gd name="connsiteY72" fmla="*/ 598205 h 2333002"/>
              <a:gd name="connsiteX73" fmla="*/ 820396 w 1786071"/>
              <a:gd name="connsiteY73" fmla="*/ 658026 h 2333002"/>
              <a:gd name="connsiteX74" fmla="*/ 888763 w 1786071"/>
              <a:gd name="connsiteY74" fmla="*/ 675118 h 2333002"/>
              <a:gd name="connsiteX75" fmla="*/ 982766 w 1786071"/>
              <a:gd name="connsiteY75" fmla="*/ 692209 h 2333002"/>
              <a:gd name="connsiteX76" fmla="*/ 1051133 w 1786071"/>
              <a:gd name="connsiteY76" fmla="*/ 709301 h 2333002"/>
              <a:gd name="connsiteX77" fmla="*/ 1136591 w 1786071"/>
              <a:gd name="connsiteY77" fmla="*/ 717846 h 2333002"/>
              <a:gd name="connsiteX78" fmla="*/ 1204957 w 1786071"/>
              <a:gd name="connsiteY78" fmla="*/ 760575 h 2333002"/>
              <a:gd name="connsiteX79" fmla="*/ 1239140 w 1786071"/>
              <a:gd name="connsiteY79" fmla="*/ 811850 h 2333002"/>
              <a:gd name="connsiteX80" fmla="*/ 1281869 w 1786071"/>
              <a:gd name="connsiteY80" fmla="*/ 854579 h 2333002"/>
              <a:gd name="connsiteX81" fmla="*/ 1316052 w 1786071"/>
              <a:gd name="connsiteY81" fmla="*/ 905854 h 2333002"/>
              <a:gd name="connsiteX82" fmla="*/ 1333144 w 1786071"/>
              <a:gd name="connsiteY82" fmla="*/ 931491 h 2333002"/>
              <a:gd name="connsiteX83" fmla="*/ 1358781 w 1786071"/>
              <a:gd name="connsiteY83" fmla="*/ 1008404 h 2333002"/>
              <a:gd name="connsiteX84" fmla="*/ 1367327 w 1786071"/>
              <a:gd name="connsiteY84" fmla="*/ 1034041 h 2333002"/>
              <a:gd name="connsiteX85" fmla="*/ 1341690 w 1786071"/>
              <a:gd name="connsiteY85" fmla="*/ 1230594 h 2333002"/>
              <a:gd name="connsiteX86" fmla="*/ 1290415 w 1786071"/>
              <a:gd name="connsiteY86" fmla="*/ 1307506 h 2333002"/>
              <a:gd name="connsiteX87" fmla="*/ 1256232 w 1786071"/>
              <a:gd name="connsiteY87" fmla="*/ 1358781 h 2333002"/>
              <a:gd name="connsiteX88" fmla="*/ 1247686 w 1786071"/>
              <a:gd name="connsiteY88" fmla="*/ 1384418 h 2333002"/>
              <a:gd name="connsiteX89" fmla="*/ 1307507 w 1786071"/>
              <a:gd name="connsiteY89" fmla="*/ 1452785 h 2333002"/>
              <a:gd name="connsiteX90" fmla="*/ 1324598 w 1786071"/>
              <a:gd name="connsiteY90" fmla="*/ 1478422 h 2333002"/>
              <a:gd name="connsiteX91" fmla="*/ 1495514 w 1786071"/>
              <a:gd name="connsiteY91" fmla="*/ 1478422 h 2333002"/>
              <a:gd name="connsiteX92" fmla="*/ 1572426 w 1786071"/>
              <a:gd name="connsiteY92" fmla="*/ 1512605 h 2333002"/>
              <a:gd name="connsiteX93" fmla="*/ 1649338 w 1786071"/>
              <a:gd name="connsiteY93" fmla="*/ 1546789 h 2333002"/>
              <a:gd name="connsiteX94" fmla="*/ 1666430 w 1786071"/>
              <a:gd name="connsiteY94" fmla="*/ 1572426 h 2333002"/>
              <a:gd name="connsiteX95" fmla="*/ 1692067 w 1786071"/>
              <a:gd name="connsiteY95" fmla="*/ 1589518 h 2333002"/>
              <a:gd name="connsiteX96" fmla="*/ 1734796 w 1786071"/>
              <a:gd name="connsiteY96" fmla="*/ 1666430 h 2333002"/>
              <a:gd name="connsiteX97" fmla="*/ 1760434 w 1786071"/>
              <a:gd name="connsiteY97" fmla="*/ 1700613 h 2333002"/>
              <a:gd name="connsiteX98" fmla="*/ 1777525 w 1786071"/>
              <a:gd name="connsiteY98" fmla="*/ 1751888 h 2333002"/>
              <a:gd name="connsiteX99" fmla="*/ 1786071 w 1786071"/>
              <a:gd name="connsiteY99" fmla="*/ 1777525 h 2333002"/>
              <a:gd name="connsiteX100" fmla="*/ 1777525 w 1786071"/>
              <a:gd name="connsiteY100" fmla="*/ 1965532 h 2333002"/>
              <a:gd name="connsiteX101" fmla="*/ 1751888 w 1786071"/>
              <a:gd name="connsiteY101" fmla="*/ 2042445 h 2333002"/>
              <a:gd name="connsiteX102" fmla="*/ 1743342 w 1786071"/>
              <a:gd name="connsiteY102" fmla="*/ 2068082 h 2333002"/>
              <a:gd name="connsiteX103" fmla="*/ 1760434 w 1786071"/>
              <a:gd name="connsiteY103" fmla="*/ 2093719 h 2333002"/>
              <a:gd name="connsiteX0" fmla="*/ 1760434 w 1786071"/>
              <a:gd name="connsiteY0" fmla="*/ 2103986 h 2343269"/>
              <a:gd name="connsiteX1" fmla="*/ 1726250 w 1786071"/>
              <a:gd name="connsiteY1" fmla="*/ 2163807 h 2343269"/>
              <a:gd name="connsiteX2" fmla="*/ 1674976 w 1786071"/>
              <a:gd name="connsiteY2" fmla="*/ 2197990 h 2343269"/>
              <a:gd name="connsiteX3" fmla="*/ 1657884 w 1786071"/>
              <a:gd name="connsiteY3" fmla="*/ 2223628 h 2343269"/>
              <a:gd name="connsiteX4" fmla="*/ 1606609 w 1786071"/>
              <a:gd name="connsiteY4" fmla="*/ 2257811 h 2343269"/>
              <a:gd name="connsiteX5" fmla="*/ 1538243 w 1786071"/>
              <a:gd name="connsiteY5" fmla="*/ 2300540 h 2343269"/>
              <a:gd name="connsiteX6" fmla="*/ 1486968 w 1786071"/>
              <a:gd name="connsiteY6" fmla="*/ 2317631 h 2343269"/>
              <a:gd name="connsiteX7" fmla="*/ 1427148 w 1786071"/>
              <a:gd name="connsiteY7" fmla="*/ 2334723 h 2343269"/>
              <a:gd name="connsiteX8" fmla="*/ 1367327 w 1786071"/>
              <a:gd name="connsiteY8" fmla="*/ 2343269 h 2343269"/>
              <a:gd name="connsiteX9" fmla="*/ 1170774 w 1786071"/>
              <a:gd name="connsiteY9" fmla="*/ 2334723 h 2343269"/>
              <a:gd name="connsiteX10" fmla="*/ 1119499 w 1786071"/>
              <a:gd name="connsiteY10" fmla="*/ 2317631 h 2343269"/>
              <a:gd name="connsiteX11" fmla="*/ 1042587 w 1786071"/>
              <a:gd name="connsiteY11" fmla="*/ 2274902 h 2343269"/>
              <a:gd name="connsiteX12" fmla="*/ 991312 w 1786071"/>
              <a:gd name="connsiteY12" fmla="*/ 2232173 h 2343269"/>
              <a:gd name="connsiteX13" fmla="*/ 974221 w 1786071"/>
              <a:gd name="connsiteY13" fmla="*/ 2180899 h 2343269"/>
              <a:gd name="connsiteX14" fmla="*/ 957129 w 1786071"/>
              <a:gd name="connsiteY14" fmla="*/ 2155261 h 2343269"/>
              <a:gd name="connsiteX15" fmla="*/ 940037 w 1786071"/>
              <a:gd name="connsiteY15" fmla="*/ 2103986 h 2343269"/>
              <a:gd name="connsiteX16" fmla="*/ 922946 w 1786071"/>
              <a:gd name="connsiteY16" fmla="*/ 2078349 h 2343269"/>
              <a:gd name="connsiteX17" fmla="*/ 897308 w 1786071"/>
              <a:gd name="connsiteY17" fmla="*/ 1992891 h 2343269"/>
              <a:gd name="connsiteX18" fmla="*/ 905854 w 1786071"/>
              <a:gd name="connsiteY18" fmla="*/ 1787792 h 2343269"/>
              <a:gd name="connsiteX19" fmla="*/ 922946 w 1786071"/>
              <a:gd name="connsiteY19" fmla="*/ 1736517 h 2343269"/>
              <a:gd name="connsiteX20" fmla="*/ 948583 w 1786071"/>
              <a:gd name="connsiteY20" fmla="*/ 1719426 h 2343269"/>
              <a:gd name="connsiteX21" fmla="*/ 991312 w 1786071"/>
              <a:gd name="connsiteY21" fmla="*/ 1642513 h 2343269"/>
              <a:gd name="connsiteX22" fmla="*/ 1025495 w 1786071"/>
              <a:gd name="connsiteY22" fmla="*/ 1574147 h 2343269"/>
              <a:gd name="connsiteX23" fmla="*/ 1016949 w 1786071"/>
              <a:gd name="connsiteY23" fmla="*/ 1548510 h 2343269"/>
              <a:gd name="connsiteX24" fmla="*/ 905854 w 1786071"/>
              <a:gd name="connsiteY24" fmla="*/ 1565601 h 2343269"/>
              <a:gd name="connsiteX25" fmla="*/ 811850 w 1786071"/>
              <a:gd name="connsiteY25" fmla="*/ 1548510 h 2343269"/>
              <a:gd name="connsiteX26" fmla="*/ 760576 w 1786071"/>
              <a:gd name="connsiteY26" fmla="*/ 1531418 h 2343269"/>
              <a:gd name="connsiteX27" fmla="*/ 709301 w 1786071"/>
              <a:gd name="connsiteY27" fmla="*/ 1514327 h 2343269"/>
              <a:gd name="connsiteX28" fmla="*/ 632389 w 1786071"/>
              <a:gd name="connsiteY28" fmla="*/ 1488689 h 2343269"/>
              <a:gd name="connsiteX29" fmla="*/ 606751 w 1786071"/>
              <a:gd name="connsiteY29" fmla="*/ 1480143 h 2343269"/>
              <a:gd name="connsiteX30" fmla="*/ 581114 w 1786071"/>
              <a:gd name="connsiteY30" fmla="*/ 1463052 h 2343269"/>
              <a:gd name="connsiteX31" fmla="*/ 555477 w 1786071"/>
              <a:gd name="connsiteY31" fmla="*/ 1411777 h 2343269"/>
              <a:gd name="connsiteX32" fmla="*/ 538385 w 1786071"/>
              <a:gd name="connsiteY32" fmla="*/ 1386140 h 2343269"/>
              <a:gd name="connsiteX33" fmla="*/ 495656 w 1786071"/>
              <a:gd name="connsiteY33" fmla="*/ 1257953 h 2343269"/>
              <a:gd name="connsiteX34" fmla="*/ 487110 w 1786071"/>
              <a:gd name="connsiteY34" fmla="*/ 1232315 h 2343269"/>
              <a:gd name="connsiteX35" fmla="*/ 478564 w 1786071"/>
              <a:gd name="connsiteY35" fmla="*/ 1206678 h 2343269"/>
              <a:gd name="connsiteX36" fmla="*/ 478564 w 1786071"/>
              <a:gd name="connsiteY36" fmla="*/ 1018671 h 2343269"/>
              <a:gd name="connsiteX37" fmla="*/ 521293 w 1786071"/>
              <a:gd name="connsiteY37" fmla="*/ 941758 h 2343269"/>
              <a:gd name="connsiteX38" fmla="*/ 546931 w 1786071"/>
              <a:gd name="connsiteY38" fmla="*/ 890484 h 2343269"/>
              <a:gd name="connsiteX39" fmla="*/ 555477 w 1786071"/>
              <a:gd name="connsiteY39" fmla="*/ 864846 h 2343269"/>
              <a:gd name="connsiteX40" fmla="*/ 606751 w 1786071"/>
              <a:gd name="connsiteY40" fmla="*/ 822117 h 2343269"/>
              <a:gd name="connsiteX41" fmla="*/ 598206 w 1786071"/>
              <a:gd name="connsiteY41" fmla="*/ 796480 h 2343269"/>
              <a:gd name="connsiteX42" fmla="*/ 546931 w 1786071"/>
              <a:gd name="connsiteY42" fmla="*/ 770842 h 2343269"/>
              <a:gd name="connsiteX43" fmla="*/ 247828 w 1786071"/>
              <a:gd name="connsiteY43" fmla="*/ 770842 h 2343269"/>
              <a:gd name="connsiteX44" fmla="*/ 196553 w 1786071"/>
              <a:gd name="connsiteY44" fmla="*/ 753751 h 2343269"/>
              <a:gd name="connsiteX45" fmla="*/ 170916 w 1786071"/>
              <a:gd name="connsiteY45" fmla="*/ 745205 h 2343269"/>
              <a:gd name="connsiteX46" fmla="*/ 145278 w 1786071"/>
              <a:gd name="connsiteY46" fmla="*/ 736659 h 2343269"/>
              <a:gd name="connsiteX47" fmla="*/ 119641 w 1786071"/>
              <a:gd name="connsiteY47" fmla="*/ 719568 h 2343269"/>
              <a:gd name="connsiteX48" fmla="*/ 102549 w 1786071"/>
              <a:gd name="connsiteY48" fmla="*/ 693930 h 2343269"/>
              <a:gd name="connsiteX49" fmla="*/ 94004 w 1786071"/>
              <a:gd name="connsiteY49" fmla="*/ 668293 h 2343269"/>
              <a:gd name="connsiteX50" fmla="*/ 42729 w 1786071"/>
              <a:gd name="connsiteY50" fmla="*/ 625564 h 2343269"/>
              <a:gd name="connsiteX51" fmla="*/ 17092 w 1786071"/>
              <a:gd name="connsiteY51" fmla="*/ 514469 h 2343269"/>
              <a:gd name="connsiteX52" fmla="*/ 0 w 1786071"/>
              <a:gd name="connsiteY52" fmla="*/ 463194 h 2343269"/>
              <a:gd name="connsiteX53" fmla="*/ 8546 w 1786071"/>
              <a:gd name="connsiteY53" fmla="*/ 155545 h 2343269"/>
              <a:gd name="connsiteX54" fmla="*/ 17092 w 1786071"/>
              <a:gd name="connsiteY54" fmla="*/ 129908 h 2343269"/>
              <a:gd name="connsiteX55" fmla="*/ 34183 w 1786071"/>
              <a:gd name="connsiteY55" fmla="*/ 104271 h 2343269"/>
              <a:gd name="connsiteX56" fmla="*/ 79108 w 1786071"/>
              <a:gd name="connsiteY56" fmla="*/ 55429 h 2343269"/>
              <a:gd name="connsiteX57" fmla="*/ 111095 w 1786071"/>
              <a:gd name="connsiteY57" fmla="*/ 34183 h 2343269"/>
              <a:gd name="connsiteX58" fmla="*/ 210470 w 1786071"/>
              <a:gd name="connsiteY58" fmla="*/ 0 h 2343269"/>
              <a:gd name="connsiteX59" fmla="*/ 264920 w 1786071"/>
              <a:gd name="connsiteY59" fmla="*/ 27358 h 2343269"/>
              <a:gd name="connsiteX60" fmla="*/ 410198 w 1786071"/>
              <a:gd name="connsiteY60" fmla="*/ 10267 h 2343269"/>
              <a:gd name="connsiteX61" fmla="*/ 666572 w 1786071"/>
              <a:gd name="connsiteY61" fmla="*/ 18813 h 2343269"/>
              <a:gd name="connsiteX62" fmla="*/ 692209 w 1786071"/>
              <a:gd name="connsiteY62" fmla="*/ 70087 h 2343269"/>
              <a:gd name="connsiteX63" fmla="*/ 743484 w 1786071"/>
              <a:gd name="connsiteY63" fmla="*/ 104271 h 2343269"/>
              <a:gd name="connsiteX64" fmla="*/ 794759 w 1786071"/>
              <a:gd name="connsiteY64" fmla="*/ 121362 h 2343269"/>
              <a:gd name="connsiteX65" fmla="*/ 820396 w 1786071"/>
              <a:gd name="connsiteY65" fmla="*/ 206820 h 2343269"/>
              <a:gd name="connsiteX66" fmla="*/ 828942 w 1786071"/>
              <a:gd name="connsiteY66" fmla="*/ 258095 h 2343269"/>
              <a:gd name="connsiteX67" fmla="*/ 837488 w 1786071"/>
              <a:gd name="connsiteY67" fmla="*/ 283732 h 2343269"/>
              <a:gd name="connsiteX68" fmla="*/ 854579 w 1786071"/>
              <a:gd name="connsiteY68" fmla="*/ 352099 h 2343269"/>
              <a:gd name="connsiteX69" fmla="*/ 837488 w 1786071"/>
              <a:gd name="connsiteY69" fmla="*/ 505923 h 2343269"/>
              <a:gd name="connsiteX70" fmla="*/ 820396 w 1786071"/>
              <a:gd name="connsiteY70" fmla="*/ 531560 h 2343269"/>
              <a:gd name="connsiteX71" fmla="*/ 803305 w 1786071"/>
              <a:gd name="connsiteY71" fmla="*/ 582835 h 2343269"/>
              <a:gd name="connsiteX72" fmla="*/ 794759 w 1786071"/>
              <a:gd name="connsiteY72" fmla="*/ 608472 h 2343269"/>
              <a:gd name="connsiteX73" fmla="*/ 820396 w 1786071"/>
              <a:gd name="connsiteY73" fmla="*/ 668293 h 2343269"/>
              <a:gd name="connsiteX74" fmla="*/ 888763 w 1786071"/>
              <a:gd name="connsiteY74" fmla="*/ 685385 h 2343269"/>
              <a:gd name="connsiteX75" fmla="*/ 982766 w 1786071"/>
              <a:gd name="connsiteY75" fmla="*/ 702476 h 2343269"/>
              <a:gd name="connsiteX76" fmla="*/ 1051133 w 1786071"/>
              <a:gd name="connsiteY76" fmla="*/ 719568 h 2343269"/>
              <a:gd name="connsiteX77" fmla="*/ 1136591 w 1786071"/>
              <a:gd name="connsiteY77" fmla="*/ 728113 h 2343269"/>
              <a:gd name="connsiteX78" fmla="*/ 1204957 w 1786071"/>
              <a:gd name="connsiteY78" fmla="*/ 770842 h 2343269"/>
              <a:gd name="connsiteX79" fmla="*/ 1239140 w 1786071"/>
              <a:gd name="connsiteY79" fmla="*/ 822117 h 2343269"/>
              <a:gd name="connsiteX80" fmla="*/ 1281869 w 1786071"/>
              <a:gd name="connsiteY80" fmla="*/ 864846 h 2343269"/>
              <a:gd name="connsiteX81" fmla="*/ 1316052 w 1786071"/>
              <a:gd name="connsiteY81" fmla="*/ 916121 h 2343269"/>
              <a:gd name="connsiteX82" fmla="*/ 1333144 w 1786071"/>
              <a:gd name="connsiteY82" fmla="*/ 941758 h 2343269"/>
              <a:gd name="connsiteX83" fmla="*/ 1358781 w 1786071"/>
              <a:gd name="connsiteY83" fmla="*/ 1018671 h 2343269"/>
              <a:gd name="connsiteX84" fmla="*/ 1367327 w 1786071"/>
              <a:gd name="connsiteY84" fmla="*/ 1044308 h 2343269"/>
              <a:gd name="connsiteX85" fmla="*/ 1341690 w 1786071"/>
              <a:gd name="connsiteY85" fmla="*/ 1240861 h 2343269"/>
              <a:gd name="connsiteX86" fmla="*/ 1290415 w 1786071"/>
              <a:gd name="connsiteY86" fmla="*/ 1317773 h 2343269"/>
              <a:gd name="connsiteX87" fmla="*/ 1256232 w 1786071"/>
              <a:gd name="connsiteY87" fmla="*/ 1369048 h 2343269"/>
              <a:gd name="connsiteX88" fmla="*/ 1247686 w 1786071"/>
              <a:gd name="connsiteY88" fmla="*/ 1394685 h 2343269"/>
              <a:gd name="connsiteX89" fmla="*/ 1307507 w 1786071"/>
              <a:gd name="connsiteY89" fmla="*/ 1463052 h 2343269"/>
              <a:gd name="connsiteX90" fmla="*/ 1324598 w 1786071"/>
              <a:gd name="connsiteY90" fmla="*/ 1488689 h 2343269"/>
              <a:gd name="connsiteX91" fmla="*/ 1495514 w 1786071"/>
              <a:gd name="connsiteY91" fmla="*/ 1488689 h 2343269"/>
              <a:gd name="connsiteX92" fmla="*/ 1572426 w 1786071"/>
              <a:gd name="connsiteY92" fmla="*/ 1522872 h 2343269"/>
              <a:gd name="connsiteX93" fmla="*/ 1649338 w 1786071"/>
              <a:gd name="connsiteY93" fmla="*/ 1557056 h 2343269"/>
              <a:gd name="connsiteX94" fmla="*/ 1666430 w 1786071"/>
              <a:gd name="connsiteY94" fmla="*/ 1582693 h 2343269"/>
              <a:gd name="connsiteX95" fmla="*/ 1692067 w 1786071"/>
              <a:gd name="connsiteY95" fmla="*/ 1599785 h 2343269"/>
              <a:gd name="connsiteX96" fmla="*/ 1734796 w 1786071"/>
              <a:gd name="connsiteY96" fmla="*/ 1676697 h 2343269"/>
              <a:gd name="connsiteX97" fmla="*/ 1760434 w 1786071"/>
              <a:gd name="connsiteY97" fmla="*/ 1710880 h 2343269"/>
              <a:gd name="connsiteX98" fmla="*/ 1777525 w 1786071"/>
              <a:gd name="connsiteY98" fmla="*/ 1762155 h 2343269"/>
              <a:gd name="connsiteX99" fmla="*/ 1786071 w 1786071"/>
              <a:gd name="connsiteY99" fmla="*/ 1787792 h 2343269"/>
              <a:gd name="connsiteX100" fmla="*/ 1777525 w 1786071"/>
              <a:gd name="connsiteY100" fmla="*/ 1975799 h 2343269"/>
              <a:gd name="connsiteX101" fmla="*/ 1751888 w 1786071"/>
              <a:gd name="connsiteY101" fmla="*/ 2052712 h 2343269"/>
              <a:gd name="connsiteX102" fmla="*/ 1743342 w 1786071"/>
              <a:gd name="connsiteY102" fmla="*/ 2078349 h 2343269"/>
              <a:gd name="connsiteX103" fmla="*/ 1760434 w 1786071"/>
              <a:gd name="connsiteY103" fmla="*/ 2103986 h 2343269"/>
              <a:gd name="connsiteX0" fmla="*/ 1760434 w 1786071"/>
              <a:gd name="connsiteY0" fmla="*/ 2133845 h 2373128"/>
              <a:gd name="connsiteX1" fmla="*/ 1726250 w 1786071"/>
              <a:gd name="connsiteY1" fmla="*/ 2193666 h 2373128"/>
              <a:gd name="connsiteX2" fmla="*/ 1674976 w 1786071"/>
              <a:gd name="connsiteY2" fmla="*/ 2227849 h 2373128"/>
              <a:gd name="connsiteX3" fmla="*/ 1657884 w 1786071"/>
              <a:gd name="connsiteY3" fmla="*/ 2253487 h 2373128"/>
              <a:gd name="connsiteX4" fmla="*/ 1606609 w 1786071"/>
              <a:gd name="connsiteY4" fmla="*/ 2287670 h 2373128"/>
              <a:gd name="connsiteX5" fmla="*/ 1538243 w 1786071"/>
              <a:gd name="connsiteY5" fmla="*/ 2330399 h 2373128"/>
              <a:gd name="connsiteX6" fmla="*/ 1486968 w 1786071"/>
              <a:gd name="connsiteY6" fmla="*/ 2347490 h 2373128"/>
              <a:gd name="connsiteX7" fmla="*/ 1427148 w 1786071"/>
              <a:gd name="connsiteY7" fmla="*/ 2364582 h 2373128"/>
              <a:gd name="connsiteX8" fmla="*/ 1367327 w 1786071"/>
              <a:gd name="connsiteY8" fmla="*/ 2373128 h 2373128"/>
              <a:gd name="connsiteX9" fmla="*/ 1170774 w 1786071"/>
              <a:gd name="connsiteY9" fmla="*/ 2364582 h 2373128"/>
              <a:gd name="connsiteX10" fmla="*/ 1119499 w 1786071"/>
              <a:gd name="connsiteY10" fmla="*/ 2347490 h 2373128"/>
              <a:gd name="connsiteX11" fmla="*/ 1042587 w 1786071"/>
              <a:gd name="connsiteY11" fmla="*/ 2304761 h 2373128"/>
              <a:gd name="connsiteX12" fmla="*/ 991312 w 1786071"/>
              <a:gd name="connsiteY12" fmla="*/ 2262032 h 2373128"/>
              <a:gd name="connsiteX13" fmla="*/ 974221 w 1786071"/>
              <a:gd name="connsiteY13" fmla="*/ 2210758 h 2373128"/>
              <a:gd name="connsiteX14" fmla="*/ 957129 w 1786071"/>
              <a:gd name="connsiteY14" fmla="*/ 2185120 h 2373128"/>
              <a:gd name="connsiteX15" fmla="*/ 940037 w 1786071"/>
              <a:gd name="connsiteY15" fmla="*/ 2133845 h 2373128"/>
              <a:gd name="connsiteX16" fmla="*/ 922946 w 1786071"/>
              <a:gd name="connsiteY16" fmla="*/ 2108208 h 2373128"/>
              <a:gd name="connsiteX17" fmla="*/ 897308 w 1786071"/>
              <a:gd name="connsiteY17" fmla="*/ 2022750 h 2373128"/>
              <a:gd name="connsiteX18" fmla="*/ 905854 w 1786071"/>
              <a:gd name="connsiteY18" fmla="*/ 1817651 h 2373128"/>
              <a:gd name="connsiteX19" fmla="*/ 922946 w 1786071"/>
              <a:gd name="connsiteY19" fmla="*/ 1766376 h 2373128"/>
              <a:gd name="connsiteX20" fmla="*/ 948583 w 1786071"/>
              <a:gd name="connsiteY20" fmla="*/ 1749285 h 2373128"/>
              <a:gd name="connsiteX21" fmla="*/ 991312 w 1786071"/>
              <a:gd name="connsiteY21" fmla="*/ 1672372 h 2373128"/>
              <a:gd name="connsiteX22" fmla="*/ 1025495 w 1786071"/>
              <a:gd name="connsiteY22" fmla="*/ 1604006 h 2373128"/>
              <a:gd name="connsiteX23" fmla="*/ 1016949 w 1786071"/>
              <a:gd name="connsiteY23" fmla="*/ 1578369 h 2373128"/>
              <a:gd name="connsiteX24" fmla="*/ 905854 w 1786071"/>
              <a:gd name="connsiteY24" fmla="*/ 1595460 h 2373128"/>
              <a:gd name="connsiteX25" fmla="*/ 811850 w 1786071"/>
              <a:gd name="connsiteY25" fmla="*/ 1578369 h 2373128"/>
              <a:gd name="connsiteX26" fmla="*/ 760576 w 1786071"/>
              <a:gd name="connsiteY26" fmla="*/ 1561277 h 2373128"/>
              <a:gd name="connsiteX27" fmla="*/ 709301 w 1786071"/>
              <a:gd name="connsiteY27" fmla="*/ 1544186 h 2373128"/>
              <a:gd name="connsiteX28" fmla="*/ 632389 w 1786071"/>
              <a:gd name="connsiteY28" fmla="*/ 1518548 h 2373128"/>
              <a:gd name="connsiteX29" fmla="*/ 606751 w 1786071"/>
              <a:gd name="connsiteY29" fmla="*/ 1510002 h 2373128"/>
              <a:gd name="connsiteX30" fmla="*/ 581114 w 1786071"/>
              <a:gd name="connsiteY30" fmla="*/ 1492911 h 2373128"/>
              <a:gd name="connsiteX31" fmla="*/ 555477 w 1786071"/>
              <a:gd name="connsiteY31" fmla="*/ 1441636 h 2373128"/>
              <a:gd name="connsiteX32" fmla="*/ 538385 w 1786071"/>
              <a:gd name="connsiteY32" fmla="*/ 1415999 h 2373128"/>
              <a:gd name="connsiteX33" fmla="*/ 495656 w 1786071"/>
              <a:gd name="connsiteY33" fmla="*/ 1287812 h 2373128"/>
              <a:gd name="connsiteX34" fmla="*/ 487110 w 1786071"/>
              <a:gd name="connsiteY34" fmla="*/ 1262174 h 2373128"/>
              <a:gd name="connsiteX35" fmla="*/ 478564 w 1786071"/>
              <a:gd name="connsiteY35" fmla="*/ 1236537 h 2373128"/>
              <a:gd name="connsiteX36" fmla="*/ 478564 w 1786071"/>
              <a:gd name="connsiteY36" fmla="*/ 1048530 h 2373128"/>
              <a:gd name="connsiteX37" fmla="*/ 521293 w 1786071"/>
              <a:gd name="connsiteY37" fmla="*/ 971617 h 2373128"/>
              <a:gd name="connsiteX38" fmla="*/ 546931 w 1786071"/>
              <a:gd name="connsiteY38" fmla="*/ 920343 h 2373128"/>
              <a:gd name="connsiteX39" fmla="*/ 555477 w 1786071"/>
              <a:gd name="connsiteY39" fmla="*/ 894705 h 2373128"/>
              <a:gd name="connsiteX40" fmla="*/ 606751 w 1786071"/>
              <a:gd name="connsiteY40" fmla="*/ 851976 h 2373128"/>
              <a:gd name="connsiteX41" fmla="*/ 598206 w 1786071"/>
              <a:gd name="connsiteY41" fmla="*/ 826339 h 2373128"/>
              <a:gd name="connsiteX42" fmla="*/ 546931 w 1786071"/>
              <a:gd name="connsiteY42" fmla="*/ 800701 h 2373128"/>
              <a:gd name="connsiteX43" fmla="*/ 247828 w 1786071"/>
              <a:gd name="connsiteY43" fmla="*/ 800701 h 2373128"/>
              <a:gd name="connsiteX44" fmla="*/ 196553 w 1786071"/>
              <a:gd name="connsiteY44" fmla="*/ 783610 h 2373128"/>
              <a:gd name="connsiteX45" fmla="*/ 170916 w 1786071"/>
              <a:gd name="connsiteY45" fmla="*/ 775064 h 2373128"/>
              <a:gd name="connsiteX46" fmla="*/ 145278 w 1786071"/>
              <a:gd name="connsiteY46" fmla="*/ 766518 h 2373128"/>
              <a:gd name="connsiteX47" fmla="*/ 119641 w 1786071"/>
              <a:gd name="connsiteY47" fmla="*/ 749427 h 2373128"/>
              <a:gd name="connsiteX48" fmla="*/ 102549 w 1786071"/>
              <a:gd name="connsiteY48" fmla="*/ 723789 h 2373128"/>
              <a:gd name="connsiteX49" fmla="*/ 94004 w 1786071"/>
              <a:gd name="connsiteY49" fmla="*/ 698152 h 2373128"/>
              <a:gd name="connsiteX50" fmla="*/ 42729 w 1786071"/>
              <a:gd name="connsiteY50" fmla="*/ 655423 h 2373128"/>
              <a:gd name="connsiteX51" fmla="*/ 17092 w 1786071"/>
              <a:gd name="connsiteY51" fmla="*/ 544328 h 2373128"/>
              <a:gd name="connsiteX52" fmla="*/ 0 w 1786071"/>
              <a:gd name="connsiteY52" fmla="*/ 493053 h 2373128"/>
              <a:gd name="connsiteX53" fmla="*/ 8546 w 1786071"/>
              <a:gd name="connsiteY53" fmla="*/ 185404 h 2373128"/>
              <a:gd name="connsiteX54" fmla="*/ 17092 w 1786071"/>
              <a:gd name="connsiteY54" fmla="*/ 159767 h 2373128"/>
              <a:gd name="connsiteX55" fmla="*/ 34183 w 1786071"/>
              <a:gd name="connsiteY55" fmla="*/ 134130 h 2373128"/>
              <a:gd name="connsiteX56" fmla="*/ 79108 w 1786071"/>
              <a:gd name="connsiteY56" fmla="*/ 85288 h 2373128"/>
              <a:gd name="connsiteX57" fmla="*/ 111095 w 1786071"/>
              <a:gd name="connsiteY57" fmla="*/ 64042 h 2373128"/>
              <a:gd name="connsiteX58" fmla="*/ 210470 w 1786071"/>
              <a:gd name="connsiteY58" fmla="*/ 29859 h 2373128"/>
              <a:gd name="connsiteX59" fmla="*/ 268095 w 1786071"/>
              <a:gd name="connsiteY59" fmla="*/ 67 h 2373128"/>
              <a:gd name="connsiteX60" fmla="*/ 410198 w 1786071"/>
              <a:gd name="connsiteY60" fmla="*/ 40126 h 2373128"/>
              <a:gd name="connsiteX61" fmla="*/ 666572 w 1786071"/>
              <a:gd name="connsiteY61" fmla="*/ 48672 h 2373128"/>
              <a:gd name="connsiteX62" fmla="*/ 692209 w 1786071"/>
              <a:gd name="connsiteY62" fmla="*/ 99946 h 2373128"/>
              <a:gd name="connsiteX63" fmla="*/ 743484 w 1786071"/>
              <a:gd name="connsiteY63" fmla="*/ 134130 h 2373128"/>
              <a:gd name="connsiteX64" fmla="*/ 794759 w 1786071"/>
              <a:gd name="connsiteY64" fmla="*/ 151221 h 2373128"/>
              <a:gd name="connsiteX65" fmla="*/ 820396 w 1786071"/>
              <a:gd name="connsiteY65" fmla="*/ 236679 h 2373128"/>
              <a:gd name="connsiteX66" fmla="*/ 828942 w 1786071"/>
              <a:gd name="connsiteY66" fmla="*/ 287954 h 2373128"/>
              <a:gd name="connsiteX67" fmla="*/ 837488 w 1786071"/>
              <a:gd name="connsiteY67" fmla="*/ 313591 h 2373128"/>
              <a:gd name="connsiteX68" fmla="*/ 854579 w 1786071"/>
              <a:gd name="connsiteY68" fmla="*/ 381958 h 2373128"/>
              <a:gd name="connsiteX69" fmla="*/ 837488 w 1786071"/>
              <a:gd name="connsiteY69" fmla="*/ 535782 h 2373128"/>
              <a:gd name="connsiteX70" fmla="*/ 820396 w 1786071"/>
              <a:gd name="connsiteY70" fmla="*/ 561419 h 2373128"/>
              <a:gd name="connsiteX71" fmla="*/ 803305 w 1786071"/>
              <a:gd name="connsiteY71" fmla="*/ 612694 h 2373128"/>
              <a:gd name="connsiteX72" fmla="*/ 794759 w 1786071"/>
              <a:gd name="connsiteY72" fmla="*/ 638331 h 2373128"/>
              <a:gd name="connsiteX73" fmla="*/ 820396 w 1786071"/>
              <a:gd name="connsiteY73" fmla="*/ 698152 h 2373128"/>
              <a:gd name="connsiteX74" fmla="*/ 888763 w 1786071"/>
              <a:gd name="connsiteY74" fmla="*/ 715244 h 2373128"/>
              <a:gd name="connsiteX75" fmla="*/ 982766 w 1786071"/>
              <a:gd name="connsiteY75" fmla="*/ 732335 h 2373128"/>
              <a:gd name="connsiteX76" fmla="*/ 1051133 w 1786071"/>
              <a:gd name="connsiteY76" fmla="*/ 749427 h 2373128"/>
              <a:gd name="connsiteX77" fmla="*/ 1136591 w 1786071"/>
              <a:gd name="connsiteY77" fmla="*/ 757972 h 2373128"/>
              <a:gd name="connsiteX78" fmla="*/ 1204957 w 1786071"/>
              <a:gd name="connsiteY78" fmla="*/ 800701 h 2373128"/>
              <a:gd name="connsiteX79" fmla="*/ 1239140 w 1786071"/>
              <a:gd name="connsiteY79" fmla="*/ 851976 h 2373128"/>
              <a:gd name="connsiteX80" fmla="*/ 1281869 w 1786071"/>
              <a:gd name="connsiteY80" fmla="*/ 894705 h 2373128"/>
              <a:gd name="connsiteX81" fmla="*/ 1316052 w 1786071"/>
              <a:gd name="connsiteY81" fmla="*/ 945980 h 2373128"/>
              <a:gd name="connsiteX82" fmla="*/ 1333144 w 1786071"/>
              <a:gd name="connsiteY82" fmla="*/ 971617 h 2373128"/>
              <a:gd name="connsiteX83" fmla="*/ 1358781 w 1786071"/>
              <a:gd name="connsiteY83" fmla="*/ 1048530 h 2373128"/>
              <a:gd name="connsiteX84" fmla="*/ 1367327 w 1786071"/>
              <a:gd name="connsiteY84" fmla="*/ 1074167 h 2373128"/>
              <a:gd name="connsiteX85" fmla="*/ 1341690 w 1786071"/>
              <a:gd name="connsiteY85" fmla="*/ 1270720 h 2373128"/>
              <a:gd name="connsiteX86" fmla="*/ 1290415 w 1786071"/>
              <a:gd name="connsiteY86" fmla="*/ 1347632 h 2373128"/>
              <a:gd name="connsiteX87" fmla="*/ 1256232 w 1786071"/>
              <a:gd name="connsiteY87" fmla="*/ 1398907 h 2373128"/>
              <a:gd name="connsiteX88" fmla="*/ 1247686 w 1786071"/>
              <a:gd name="connsiteY88" fmla="*/ 1424544 h 2373128"/>
              <a:gd name="connsiteX89" fmla="*/ 1307507 w 1786071"/>
              <a:gd name="connsiteY89" fmla="*/ 1492911 h 2373128"/>
              <a:gd name="connsiteX90" fmla="*/ 1324598 w 1786071"/>
              <a:gd name="connsiteY90" fmla="*/ 1518548 h 2373128"/>
              <a:gd name="connsiteX91" fmla="*/ 1495514 w 1786071"/>
              <a:gd name="connsiteY91" fmla="*/ 1518548 h 2373128"/>
              <a:gd name="connsiteX92" fmla="*/ 1572426 w 1786071"/>
              <a:gd name="connsiteY92" fmla="*/ 1552731 h 2373128"/>
              <a:gd name="connsiteX93" fmla="*/ 1649338 w 1786071"/>
              <a:gd name="connsiteY93" fmla="*/ 1586915 h 2373128"/>
              <a:gd name="connsiteX94" fmla="*/ 1666430 w 1786071"/>
              <a:gd name="connsiteY94" fmla="*/ 1612552 h 2373128"/>
              <a:gd name="connsiteX95" fmla="*/ 1692067 w 1786071"/>
              <a:gd name="connsiteY95" fmla="*/ 1629644 h 2373128"/>
              <a:gd name="connsiteX96" fmla="*/ 1734796 w 1786071"/>
              <a:gd name="connsiteY96" fmla="*/ 1706556 h 2373128"/>
              <a:gd name="connsiteX97" fmla="*/ 1760434 w 1786071"/>
              <a:gd name="connsiteY97" fmla="*/ 1740739 h 2373128"/>
              <a:gd name="connsiteX98" fmla="*/ 1777525 w 1786071"/>
              <a:gd name="connsiteY98" fmla="*/ 1792014 h 2373128"/>
              <a:gd name="connsiteX99" fmla="*/ 1786071 w 1786071"/>
              <a:gd name="connsiteY99" fmla="*/ 1817651 h 2373128"/>
              <a:gd name="connsiteX100" fmla="*/ 1777525 w 1786071"/>
              <a:gd name="connsiteY100" fmla="*/ 2005658 h 2373128"/>
              <a:gd name="connsiteX101" fmla="*/ 1751888 w 1786071"/>
              <a:gd name="connsiteY101" fmla="*/ 2082571 h 2373128"/>
              <a:gd name="connsiteX102" fmla="*/ 1743342 w 1786071"/>
              <a:gd name="connsiteY102" fmla="*/ 2108208 h 2373128"/>
              <a:gd name="connsiteX103" fmla="*/ 1760434 w 1786071"/>
              <a:gd name="connsiteY103" fmla="*/ 2133845 h 2373128"/>
              <a:gd name="connsiteX0" fmla="*/ 1760434 w 1786071"/>
              <a:gd name="connsiteY0" fmla="*/ 2165022 h 2404305"/>
              <a:gd name="connsiteX1" fmla="*/ 1726250 w 1786071"/>
              <a:gd name="connsiteY1" fmla="*/ 2224843 h 2404305"/>
              <a:gd name="connsiteX2" fmla="*/ 1674976 w 1786071"/>
              <a:gd name="connsiteY2" fmla="*/ 2259026 h 2404305"/>
              <a:gd name="connsiteX3" fmla="*/ 1657884 w 1786071"/>
              <a:gd name="connsiteY3" fmla="*/ 2284664 h 2404305"/>
              <a:gd name="connsiteX4" fmla="*/ 1606609 w 1786071"/>
              <a:gd name="connsiteY4" fmla="*/ 2318847 h 2404305"/>
              <a:gd name="connsiteX5" fmla="*/ 1538243 w 1786071"/>
              <a:gd name="connsiteY5" fmla="*/ 2361576 h 2404305"/>
              <a:gd name="connsiteX6" fmla="*/ 1486968 w 1786071"/>
              <a:gd name="connsiteY6" fmla="*/ 2378667 h 2404305"/>
              <a:gd name="connsiteX7" fmla="*/ 1427148 w 1786071"/>
              <a:gd name="connsiteY7" fmla="*/ 2395759 h 2404305"/>
              <a:gd name="connsiteX8" fmla="*/ 1367327 w 1786071"/>
              <a:gd name="connsiteY8" fmla="*/ 2404305 h 2404305"/>
              <a:gd name="connsiteX9" fmla="*/ 1170774 w 1786071"/>
              <a:gd name="connsiteY9" fmla="*/ 2395759 h 2404305"/>
              <a:gd name="connsiteX10" fmla="*/ 1119499 w 1786071"/>
              <a:gd name="connsiteY10" fmla="*/ 2378667 h 2404305"/>
              <a:gd name="connsiteX11" fmla="*/ 1042587 w 1786071"/>
              <a:gd name="connsiteY11" fmla="*/ 2335938 h 2404305"/>
              <a:gd name="connsiteX12" fmla="*/ 991312 w 1786071"/>
              <a:gd name="connsiteY12" fmla="*/ 2293209 h 2404305"/>
              <a:gd name="connsiteX13" fmla="*/ 974221 w 1786071"/>
              <a:gd name="connsiteY13" fmla="*/ 2241935 h 2404305"/>
              <a:gd name="connsiteX14" fmla="*/ 957129 w 1786071"/>
              <a:gd name="connsiteY14" fmla="*/ 2216297 h 2404305"/>
              <a:gd name="connsiteX15" fmla="*/ 940037 w 1786071"/>
              <a:gd name="connsiteY15" fmla="*/ 2165022 h 2404305"/>
              <a:gd name="connsiteX16" fmla="*/ 922946 w 1786071"/>
              <a:gd name="connsiteY16" fmla="*/ 2139385 h 2404305"/>
              <a:gd name="connsiteX17" fmla="*/ 897308 w 1786071"/>
              <a:gd name="connsiteY17" fmla="*/ 2053927 h 2404305"/>
              <a:gd name="connsiteX18" fmla="*/ 905854 w 1786071"/>
              <a:gd name="connsiteY18" fmla="*/ 1848828 h 2404305"/>
              <a:gd name="connsiteX19" fmla="*/ 922946 w 1786071"/>
              <a:gd name="connsiteY19" fmla="*/ 1797553 h 2404305"/>
              <a:gd name="connsiteX20" fmla="*/ 948583 w 1786071"/>
              <a:gd name="connsiteY20" fmla="*/ 1780462 h 2404305"/>
              <a:gd name="connsiteX21" fmla="*/ 991312 w 1786071"/>
              <a:gd name="connsiteY21" fmla="*/ 1703549 h 2404305"/>
              <a:gd name="connsiteX22" fmla="*/ 1025495 w 1786071"/>
              <a:gd name="connsiteY22" fmla="*/ 1635183 h 2404305"/>
              <a:gd name="connsiteX23" fmla="*/ 1016949 w 1786071"/>
              <a:gd name="connsiteY23" fmla="*/ 1609546 h 2404305"/>
              <a:gd name="connsiteX24" fmla="*/ 905854 w 1786071"/>
              <a:gd name="connsiteY24" fmla="*/ 1626637 h 2404305"/>
              <a:gd name="connsiteX25" fmla="*/ 811850 w 1786071"/>
              <a:gd name="connsiteY25" fmla="*/ 1609546 h 2404305"/>
              <a:gd name="connsiteX26" fmla="*/ 760576 w 1786071"/>
              <a:gd name="connsiteY26" fmla="*/ 1592454 h 2404305"/>
              <a:gd name="connsiteX27" fmla="*/ 709301 w 1786071"/>
              <a:gd name="connsiteY27" fmla="*/ 1575363 h 2404305"/>
              <a:gd name="connsiteX28" fmla="*/ 632389 w 1786071"/>
              <a:gd name="connsiteY28" fmla="*/ 1549725 h 2404305"/>
              <a:gd name="connsiteX29" fmla="*/ 606751 w 1786071"/>
              <a:gd name="connsiteY29" fmla="*/ 1541179 h 2404305"/>
              <a:gd name="connsiteX30" fmla="*/ 581114 w 1786071"/>
              <a:gd name="connsiteY30" fmla="*/ 1524088 h 2404305"/>
              <a:gd name="connsiteX31" fmla="*/ 555477 w 1786071"/>
              <a:gd name="connsiteY31" fmla="*/ 1472813 h 2404305"/>
              <a:gd name="connsiteX32" fmla="*/ 538385 w 1786071"/>
              <a:gd name="connsiteY32" fmla="*/ 1447176 h 2404305"/>
              <a:gd name="connsiteX33" fmla="*/ 495656 w 1786071"/>
              <a:gd name="connsiteY33" fmla="*/ 1318989 h 2404305"/>
              <a:gd name="connsiteX34" fmla="*/ 487110 w 1786071"/>
              <a:gd name="connsiteY34" fmla="*/ 1293351 h 2404305"/>
              <a:gd name="connsiteX35" fmla="*/ 478564 w 1786071"/>
              <a:gd name="connsiteY35" fmla="*/ 1267714 h 2404305"/>
              <a:gd name="connsiteX36" fmla="*/ 478564 w 1786071"/>
              <a:gd name="connsiteY36" fmla="*/ 1079707 h 2404305"/>
              <a:gd name="connsiteX37" fmla="*/ 521293 w 1786071"/>
              <a:gd name="connsiteY37" fmla="*/ 1002794 h 2404305"/>
              <a:gd name="connsiteX38" fmla="*/ 546931 w 1786071"/>
              <a:gd name="connsiteY38" fmla="*/ 951520 h 2404305"/>
              <a:gd name="connsiteX39" fmla="*/ 555477 w 1786071"/>
              <a:gd name="connsiteY39" fmla="*/ 925882 h 2404305"/>
              <a:gd name="connsiteX40" fmla="*/ 606751 w 1786071"/>
              <a:gd name="connsiteY40" fmla="*/ 883153 h 2404305"/>
              <a:gd name="connsiteX41" fmla="*/ 598206 w 1786071"/>
              <a:gd name="connsiteY41" fmla="*/ 857516 h 2404305"/>
              <a:gd name="connsiteX42" fmla="*/ 546931 w 1786071"/>
              <a:gd name="connsiteY42" fmla="*/ 831878 h 2404305"/>
              <a:gd name="connsiteX43" fmla="*/ 247828 w 1786071"/>
              <a:gd name="connsiteY43" fmla="*/ 831878 h 2404305"/>
              <a:gd name="connsiteX44" fmla="*/ 196553 w 1786071"/>
              <a:gd name="connsiteY44" fmla="*/ 814787 h 2404305"/>
              <a:gd name="connsiteX45" fmla="*/ 170916 w 1786071"/>
              <a:gd name="connsiteY45" fmla="*/ 806241 h 2404305"/>
              <a:gd name="connsiteX46" fmla="*/ 145278 w 1786071"/>
              <a:gd name="connsiteY46" fmla="*/ 797695 h 2404305"/>
              <a:gd name="connsiteX47" fmla="*/ 119641 w 1786071"/>
              <a:gd name="connsiteY47" fmla="*/ 780604 h 2404305"/>
              <a:gd name="connsiteX48" fmla="*/ 102549 w 1786071"/>
              <a:gd name="connsiteY48" fmla="*/ 754966 h 2404305"/>
              <a:gd name="connsiteX49" fmla="*/ 94004 w 1786071"/>
              <a:gd name="connsiteY49" fmla="*/ 729329 h 2404305"/>
              <a:gd name="connsiteX50" fmla="*/ 42729 w 1786071"/>
              <a:gd name="connsiteY50" fmla="*/ 686600 h 2404305"/>
              <a:gd name="connsiteX51" fmla="*/ 17092 w 1786071"/>
              <a:gd name="connsiteY51" fmla="*/ 575505 h 2404305"/>
              <a:gd name="connsiteX52" fmla="*/ 0 w 1786071"/>
              <a:gd name="connsiteY52" fmla="*/ 524230 h 2404305"/>
              <a:gd name="connsiteX53" fmla="*/ 8546 w 1786071"/>
              <a:gd name="connsiteY53" fmla="*/ 216581 h 2404305"/>
              <a:gd name="connsiteX54" fmla="*/ 17092 w 1786071"/>
              <a:gd name="connsiteY54" fmla="*/ 190944 h 2404305"/>
              <a:gd name="connsiteX55" fmla="*/ 34183 w 1786071"/>
              <a:gd name="connsiteY55" fmla="*/ 165307 h 2404305"/>
              <a:gd name="connsiteX56" fmla="*/ 79108 w 1786071"/>
              <a:gd name="connsiteY56" fmla="*/ 116465 h 2404305"/>
              <a:gd name="connsiteX57" fmla="*/ 111095 w 1786071"/>
              <a:gd name="connsiteY57" fmla="*/ 95219 h 2404305"/>
              <a:gd name="connsiteX58" fmla="*/ 210470 w 1786071"/>
              <a:gd name="connsiteY58" fmla="*/ 61036 h 2404305"/>
              <a:gd name="connsiteX59" fmla="*/ 268095 w 1786071"/>
              <a:gd name="connsiteY59" fmla="*/ 31244 h 2404305"/>
              <a:gd name="connsiteX60" fmla="*/ 413373 w 1786071"/>
              <a:gd name="connsiteY60" fmla="*/ 1453 h 2404305"/>
              <a:gd name="connsiteX61" fmla="*/ 666572 w 1786071"/>
              <a:gd name="connsiteY61" fmla="*/ 79849 h 2404305"/>
              <a:gd name="connsiteX62" fmla="*/ 692209 w 1786071"/>
              <a:gd name="connsiteY62" fmla="*/ 131123 h 2404305"/>
              <a:gd name="connsiteX63" fmla="*/ 743484 w 1786071"/>
              <a:gd name="connsiteY63" fmla="*/ 165307 h 2404305"/>
              <a:gd name="connsiteX64" fmla="*/ 794759 w 1786071"/>
              <a:gd name="connsiteY64" fmla="*/ 182398 h 2404305"/>
              <a:gd name="connsiteX65" fmla="*/ 820396 w 1786071"/>
              <a:gd name="connsiteY65" fmla="*/ 267856 h 2404305"/>
              <a:gd name="connsiteX66" fmla="*/ 828942 w 1786071"/>
              <a:gd name="connsiteY66" fmla="*/ 319131 h 2404305"/>
              <a:gd name="connsiteX67" fmla="*/ 837488 w 1786071"/>
              <a:gd name="connsiteY67" fmla="*/ 344768 h 2404305"/>
              <a:gd name="connsiteX68" fmla="*/ 854579 w 1786071"/>
              <a:gd name="connsiteY68" fmla="*/ 413135 h 2404305"/>
              <a:gd name="connsiteX69" fmla="*/ 837488 w 1786071"/>
              <a:gd name="connsiteY69" fmla="*/ 566959 h 2404305"/>
              <a:gd name="connsiteX70" fmla="*/ 820396 w 1786071"/>
              <a:gd name="connsiteY70" fmla="*/ 592596 h 2404305"/>
              <a:gd name="connsiteX71" fmla="*/ 803305 w 1786071"/>
              <a:gd name="connsiteY71" fmla="*/ 643871 h 2404305"/>
              <a:gd name="connsiteX72" fmla="*/ 794759 w 1786071"/>
              <a:gd name="connsiteY72" fmla="*/ 669508 h 2404305"/>
              <a:gd name="connsiteX73" fmla="*/ 820396 w 1786071"/>
              <a:gd name="connsiteY73" fmla="*/ 729329 h 2404305"/>
              <a:gd name="connsiteX74" fmla="*/ 888763 w 1786071"/>
              <a:gd name="connsiteY74" fmla="*/ 746421 h 2404305"/>
              <a:gd name="connsiteX75" fmla="*/ 982766 w 1786071"/>
              <a:gd name="connsiteY75" fmla="*/ 763512 h 2404305"/>
              <a:gd name="connsiteX76" fmla="*/ 1051133 w 1786071"/>
              <a:gd name="connsiteY76" fmla="*/ 780604 h 2404305"/>
              <a:gd name="connsiteX77" fmla="*/ 1136591 w 1786071"/>
              <a:gd name="connsiteY77" fmla="*/ 789149 h 2404305"/>
              <a:gd name="connsiteX78" fmla="*/ 1204957 w 1786071"/>
              <a:gd name="connsiteY78" fmla="*/ 831878 h 2404305"/>
              <a:gd name="connsiteX79" fmla="*/ 1239140 w 1786071"/>
              <a:gd name="connsiteY79" fmla="*/ 883153 h 2404305"/>
              <a:gd name="connsiteX80" fmla="*/ 1281869 w 1786071"/>
              <a:gd name="connsiteY80" fmla="*/ 925882 h 2404305"/>
              <a:gd name="connsiteX81" fmla="*/ 1316052 w 1786071"/>
              <a:gd name="connsiteY81" fmla="*/ 977157 h 2404305"/>
              <a:gd name="connsiteX82" fmla="*/ 1333144 w 1786071"/>
              <a:gd name="connsiteY82" fmla="*/ 1002794 h 2404305"/>
              <a:gd name="connsiteX83" fmla="*/ 1358781 w 1786071"/>
              <a:gd name="connsiteY83" fmla="*/ 1079707 h 2404305"/>
              <a:gd name="connsiteX84" fmla="*/ 1367327 w 1786071"/>
              <a:gd name="connsiteY84" fmla="*/ 1105344 h 2404305"/>
              <a:gd name="connsiteX85" fmla="*/ 1341690 w 1786071"/>
              <a:gd name="connsiteY85" fmla="*/ 1301897 h 2404305"/>
              <a:gd name="connsiteX86" fmla="*/ 1290415 w 1786071"/>
              <a:gd name="connsiteY86" fmla="*/ 1378809 h 2404305"/>
              <a:gd name="connsiteX87" fmla="*/ 1256232 w 1786071"/>
              <a:gd name="connsiteY87" fmla="*/ 1430084 h 2404305"/>
              <a:gd name="connsiteX88" fmla="*/ 1247686 w 1786071"/>
              <a:gd name="connsiteY88" fmla="*/ 1455721 h 2404305"/>
              <a:gd name="connsiteX89" fmla="*/ 1307507 w 1786071"/>
              <a:gd name="connsiteY89" fmla="*/ 1524088 h 2404305"/>
              <a:gd name="connsiteX90" fmla="*/ 1324598 w 1786071"/>
              <a:gd name="connsiteY90" fmla="*/ 1549725 h 2404305"/>
              <a:gd name="connsiteX91" fmla="*/ 1495514 w 1786071"/>
              <a:gd name="connsiteY91" fmla="*/ 1549725 h 2404305"/>
              <a:gd name="connsiteX92" fmla="*/ 1572426 w 1786071"/>
              <a:gd name="connsiteY92" fmla="*/ 1583908 h 2404305"/>
              <a:gd name="connsiteX93" fmla="*/ 1649338 w 1786071"/>
              <a:gd name="connsiteY93" fmla="*/ 1618092 h 2404305"/>
              <a:gd name="connsiteX94" fmla="*/ 1666430 w 1786071"/>
              <a:gd name="connsiteY94" fmla="*/ 1643729 h 2404305"/>
              <a:gd name="connsiteX95" fmla="*/ 1692067 w 1786071"/>
              <a:gd name="connsiteY95" fmla="*/ 1660821 h 2404305"/>
              <a:gd name="connsiteX96" fmla="*/ 1734796 w 1786071"/>
              <a:gd name="connsiteY96" fmla="*/ 1737733 h 2404305"/>
              <a:gd name="connsiteX97" fmla="*/ 1760434 w 1786071"/>
              <a:gd name="connsiteY97" fmla="*/ 1771916 h 2404305"/>
              <a:gd name="connsiteX98" fmla="*/ 1777525 w 1786071"/>
              <a:gd name="connsiteY98" fmla="*/ 1823191 h 2404305"/>
              <a:gd name="connsiteX99" fmla="*/ 1786071 w 1786071"/>
              <a:gd name="connsiteY99" fmla="*/ 1848828 h 2404305"/>
              <a:gd name="connsiteX100" fmla="*/ 1777525 w 1786071"/>
              <a:gd name="connsiteY100" fmla="*/ 2036835 h 2404305"/>
              <a:gd name="connsiteX101" fmla="*/ 1751888 w 1786071"/>
              <a:gd name="connsiteY101" fmla="*/ 2113748 h 2404305"/>
              <a:gd name="connsiteX102" fmla="*/ 1743342 w 1786071"/>
              <a:gd name="connsiteY102" fmla="*/ 2139385 h 2404305"/>
              <a:gd name="connsiteX103" fmla="*/ 1760434 w 1786071"/>
              <a:gd name="connsiteY103" fmla="*/ 2165022 h 240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786071" h="2404305">
                <a:moveTo>
                  <a:pt x="1760434" y="2165022"/>
                </a:moveTo>
                <a:cubicBezTo>
                  <a:pt x="1749039" y="2184962"/>
                  <a:pt x="1741699" y="2207849"/>
                  <a:pt x="1726250" y="2224843"/>
                </a:cubicBezTo>
                <a:cubicBezTo>
                  <a:pt x="1712432" y="2240042"/>
                  <a:pt x="1674976" y="2259026"/>
                  <a:pt x="1674976" y="2259026"/>
                </a:cubicBezTo>
                <a:cubicBezTo>
                  <a:pt x="1669279" y="2267572"/>
                  <a:pt x="1665614" y="2277900"/>
                  <a:pt x="1657884" y="2284664"/>
                </a:cubicBezTo>
                <a:cubicBezTo>
                  <a:pt x="1642425" y="2298191"/>
                  <a:pt x="1606609" y="2318847"/>
                  <a:pt x="1606609" y="2318847"/>
                </a:cubicBezTo>
                <a:cubicBezTo>
                  <a:pt x="1579525" y="2359474"/>
                  <a:pt x="1599261" y="2341237"/>
                  <a:pt x="1538243" y="2361576"/>
                </a:cubicBezTo>
                <a:lnTo>
                  <a:pt x="1486968" y="2378667"/>
                </a:lnTo>
                <a:cubicBezTo>
                  <a:pt x="1465001" y="2385989"/>
                  <a:pt x="1450757" y="2391466"/>
                  <a:pt x="1427148" y="2395759"/>
                </a:cubicBezTo>
                <a:cubicBezTo>
                  <a:pt x="1407330" y="2399362"/>
                  <a:pt x="1387267" y="2401456"/>
                  <a:pt x="1367327" y="2404305"/>
                </a:cubicBezTo>
                <a:cubicBezTo>
                  <a:pt x="1301809" y="2401456"/>
                  <a:pt x="1236005" y="2402507"/>
                  <a:pt x="1170774" y="2395759"/>
                </a:cubicBezTo>
                <a:cubicBezTo>
                  <a:pt x="1152853" y="2393905"/>
                  <a:pt x="1136591" y="2384364"/>
                  <a:pt x="1119499" y="2378667"/>
                </a:cubicBezTo>
                <a:cubicBezTo>
                  <a:pt x="1087261" y="2367921"/>
                  <a:pt x="1071972" y="2365322"/>
                  <a:pt x="1042587" y="2335938"/>
                </a:cubicBezTo>
                <a:cubicBezTo>
                  <a:pt x="1009686" y="2303039"/>
                  <a:pt x="1027005" y="2317005"/>
                  <a:pt x="991312" y="2293209"/>
                </a:cubicBezTo>
                <a:cubicBezTo>
                  <a:pt x="985615" y="2276118"/>
                  <a:pt x="984214" y="2256925"/>
                  <a:pt x="974221" y="2241935"/>
                </a:cubicBezTo>
                <a:cubicBezTo>
                  <a:pt x="968524" y="2233389"/>
                  <a:pt x="961300" y="2225683"/>
                  <a:pt x="957129" y="2216297"/>
                </a:cubicBezTo>
                <a:cubicBezTo>
                  <a:pt x="949812" y="2199834"/>
                  <a:pt x="950030" y="2180013"/>
                  <a:pt x="940037" y="2165022"/>
                </a:cubicBezTo>
                <a:cubicBezTo>
                  <a:pt x="934340" y="2156476"/>
                  <a:pt x="927117" y="2148770"/>
                  <a:pt x="922946" y="2139385"/>
                </a:cubicBezTo>
                <a:cubicBezTo>
                  <a:pt x="911057" y="2112634"/>
                  <a:pt x="904411" y="2082337"/>
                  <a:pt x="897308" y="2053927"/>
                </a:cubicBezTo>
                <a:cubicBezTo>
                  <a:pt x="900157" y="1985561"/>
                  <a:pt x="899045" y="1916914"/>
                  <a:pt x="905854" y="1848828"/>
                </a:cubicBezTo>
                <a:cubicBezTo>
                  <a:pt x="907647" y="1830901"/>
                  <a:pt x="907955" y="1807546"/>
                  <a:pt x="922946" y="1797553"/>
                </a:cubicBezTo>
                <a:lnTo>
                  <a:pt x="948583" y="1780462"/>
                </a:lnTo>
                <a:cubicBezTo>
                  <a:pt x="1026963" y="1662891"/>
                  <a:pt x="959079" y="1774461"/>
                  <a:pt x="991312" y="1703549"/>
                </a:cubicBezTo>
                <a:cubicBezTo>
                  <a:pt x="1001855" y="1680354"/>
                  <a:pt x="1025495" y="1635183"/>
                  <a:pt x="1025495" y="1635183"/>
                </a:cubicBezTo>
                <a:cubicBezTo>
                  <a:pt x="1022646" y="1626637"/>
                  <a:pt x="1025812" y="1611157"/>
                  <a:pt x="1016949" y="1609546"/>
                </a:cubicBezTo>
                <a:cubicBezTo>
                  <a:pt x="974186" y="1601771"/>
                  <a:pt x="942396" y="1614458"/>
                  <a:pt x="905854" y="1626637"/>
                </a:cubicBezTo>
                <a:cubicBezTo>
                  <a:pt x="889094" y="1623844"/>
                  <a:pt x="830626" y="1614667"/>
                  <a:pt x="811850" y="1609546"/>
                </a:cubicBezTo>
                <a:cubicBezTo>
                  <a:pt x="794469" y="1604806"/>
                  <a:pt x="777667" y="1598151"/>
                  <a:pt x="760576" y="1592454"/>
                </a:cubicBezTo>
                <a:lnTo>
                  <a:pt x="709301" y="1575363"/>
                </a:lnTo>
                <a:lnTo>
                  <a:pt x="632389" y="1549725"/>
                </a:lnTo>
                <a:cubicBezTo>
                  <a:pt x="623843" y="1546876"/>
                  <a:pt x="614246" y="1546176"/>
                  <a:pt x="606751" y="1541179"/>
                </a:cubicBezTo>
                <a:lnTo>
                  <a:pt x="581114" y="1524088"/>
                </a:lnTo>
                <a:cubicBezTo>
                  <a:pt x="532126" y="1450606"/>
                  <a:pt x="590861" y="1543581"/>
                  <a:pt x="555477" y="1472813"/>
                </a:cubicBezTo>
                <a:cubicBezTo>
                  <a:pt x="550884" y="1463627"/>
                  <a:pt x="544082" y="1455722"/>
                  <a:pt x="538385" y="1447176"/>
                </a:cubicBezTo>
                <a:lnTo>
                  <a:pt x="495656" y="1318989"/>
                </a:lnTo>
                <a:lnTo>
                  <a:pt x="487110" y="1293351"/>
                </a:lnTo>
                <a:lnTo>
                  <a:pt x="478564" y="1267714"/>
                </a:lnTo>
                <a:cubicBezTo>
                  <a:pt x="465707" y="1177707"/>
                  <a:pt x="464972" y="1202038"/>
                  <a:pt x="478564" y="1079707"/>
                </a:cubicBezTo>
                <a:cubicBezTo>
                  <a:pt x="482859" y="1041050"/>
                  <a:pt x="506619" y="1046815"/>
                  <a:pt x="521293" y="1002794"/>
                </a:cubicBezTo>
                <a:cubicBezTo>
                  <a:pt x="533087" y="967413"/>
                  <a:pt x="524842" y="984652"/>
                  <a:pt x="546931" y="951520"/>
                </a:cubicBezTo>
                <a:cubicBezTo>
                  <a:pt x="549780" y="942974"/>
                  <a:pt x="550480" y="933377"/>
                  <a:pt x="555477" y="925882"/>
                </a:cubicBezTo>
                <a:cubicBezTo>
                  <a:pt x="568636" y="906143"/>
                  <a:pt x="587835" y="895764"/>
                  <a:pt x="606751" y="883153"/>
                </a:cubicBezTo>
                <a:cubicBezTo>
                  <a:pt x="603903" y="874607"/>
                  <a:pt x="603833" y="864550"/>
                  <a:pt x="598206" y="857516"/>
                </a:cubicBezTo>
                <a:cubicBezTo>
                  <a:pt x="586158" y="842456"/>
                  <a:pt x="563820" y="837508"/>
                  <a:pt x="546931" y="831878"/>
                </a:cubicBezTo>
                <a:cubicBezTo>
                  <a:pt x="422980" y="849586"/>
                  <a:pt x="448285" y="849565"/>
                  <a:pt x="247828" y="831878"/>
                </a:cubicBezTo>
                <a:cubicBezTo>
                  <a:pt x="229882" y="830295"/>
                  <a:pt x="213645" y="820484"/>
                  <a:pt x="196553" y="814787"/>
                </a:cubicBezTo>
                <a:lnTo>
                  <a:pt x="170916" y="806241"/>
                </a:lnTo>
                <a:cubicBezTo>
                  <a:pt x="162370" y="803392"/>
                  <a:pt x="152773" y="802692"/>
                  <a:pt x="145278" y="797695"/>
                </a:cubicBezTo>
                <a:lnTo>
                  <a:pt x="119641" y="780604"/>
                </a:lnTo>
                <a:cubicBezTo>
                  <a:pt x="113944" y="772058"/>
                  <a:pt x="107142" y="764153"/>
                  <a:pt x="102549" y="754966"/>
                </a:cubicBezTo>
                <a:cubicBezTo>
                  <a:pt x="98521" y="746909"/>
                  <a:pt x="99001" y="736824"/>
                  <a:pt x="94004" y="729329"/>
                </a:cubicBezTo>
                <a:cubicBezTo>
                  <a:pt x="80846" y="709592"/>
                  <a:pt x="61644" y="699211"/>
                  <a:pt x="42729" y="686600"/>
                </a:cubicBezTo>
                <a:cubicBezTo>
                  <a:pt x="-579" y="556680"/>
                  <a:pt x="50373" y="719723"/>
                  <a:pt x="17092" y="575505"/>
                </a:cubicBezTo>
                <a:cubicBezTo>
                  <a:pt x="13041" y="557950"/>
                  <a:pt x="0" y="524230"/>
                  <a:pt x="0" y="524230"/>
                </a:cubicBezTo>
                <a:cubicBezTo>
                  <a:pt x="2849" y="421680"/>
                  <a:pt x="3292" y="319036"/>
                  <a:pt x="8546" y="216581"/>
                </a:cubicBezTo>
                <a:cubicBezTo>
                  <a:pt x="9007" y="207585"/>
                  <a:pt x="13064" y="199001"/>
                  <a:pt x="17092" y="190944"/>
                </a:cubicBezTo>
                <a:cubicBezTo>
                  <a:pt x="21685" y="181758"/>
                  <a:pt x="23847" y="177720"/>
                  <a:pt x="34183" y="165307"/>
                </a:cubicBezTo>
                <a:cubicBezTo>
                  <a:pt x="44519" y="152894"/>
                  <a:pt x="62016" y="122162"/>
                  <a:pt x="79108" y="116465"/>
                </a:cubicBezTo>
                <a:lnTo>
                  <a:pt x="111095" y="95219"/>
                </a:lnTo>
                <a:lnTo>
                  <a:pt x="210470" y="61036"/>
                </a:lnTo>
                <a:cubicBezTo>
                  <a:pt x="210474" y="61035"/>
                  <a:pt x="234278" y="41175"/>
                  <a:pt x="268095" y="31244"/>
                </a:cubicBezTo>
                <a:cubicBezTo>
                  <a:pt x="301912" y="21313"/>
                  <a:pt x="346960" y="-6648"/>
                  <a:pt x="413373" y="1453"/>
                </a:cubicBezTo>
                <a:cubicBezTo>
                  <a:pt x="479786" y="9554"/>
                  <a:pt x="620099" y="58237"/>
                  <a:pt x="666572" y="79849"/>
                </a:cubicBezTo>
                <a:cubicBezTo>
                  <a:pt x="713045" y="101461"/>
                  <a:pt x="683900" y="122814"/>
                  <a:pt x="692209" y="131123"/>
                </a:cubicBezTo>
                <a:cubicBezTo>
                  <a:pt x="706734" y="145648"/>
                  <a:pt x="723996" y="158811"/>
                  <a:pt x="743484" y="165307"/>
                </a:cubicBezTo>
                <a:lnTo>
                  <a:pt x="794759" y="182398"/>
                </a:lnTo>
                <a:cubicBezTo>
                  <a:pt x="805657" y="215093"/>
                  <a:pt x="813939" y="235571"/>
                  <a:pt x="820396" y="267856"/>
                </a:cubicBezTo>
                <a:cubicBezTo>
                  <a:pt x="823794" y="284847"/>
                  <a:pt x="825183" y="302216"/>
                  <a:pt x="828942" y="319131"/>
                </a:cubicBezTo>
                <a:cubicBezTo>
                  <a:pt x="830896" y="327924"/>
                  <a:pt x="835303" y="336029"/>
                  <a:pt x="837488" y="344768"/>
                </a:cubicBezTo>
                <a:cubicBezTo>
                  <a:pt x="858118" y="427286"/>
                  <a:pt x="835043" y="354519"/>
                  <a:pt x="854579" y="413135"/>
                </a:cubicBezTo>
                <a:cubicBezTo>
                  <a:pt x="853511" y="429151"/>
                  <a:pt x="857877" y="526182"/>
                  <a:pt x="837488" y="566959"/>
                </a:cubicBezTo>
                <a:cubicBezTo>
                  <a:pt x="832895" y="576145"/>
                  <a:pt x="826093" y="584050"/>
                  <a:pt x="820396" y="592596"/>
                </a:cubicBezTo>
                <a:lnTo>
                  <a:pt x="803305" y="643871"/>
                </a:lnTo>
                <a:lnTo>
                  <a:pt x="794759" y="669508"/>
                </a:lnTo>
                <a:cubicBezTo>
                  <a:pt x="799890" y="690033"/>
                  <a:pt x="801954" y="714575"/>
                  <a:pt x="820396" y="729329"/>
                </a:cubicBezTo>
                <a:cubicBezTo>
                  <a:pt x="829116" y="736305"/>
                  <a:pt x="886697" y="746045"/>
                  <a:pt x="888763" y="746421"/>
                </a:cubicBezTo>
                <a:cubicBezTo>
                  <a:pt x="916714" y="751503"/>
                  <a:pt x="954609" y="756473"/>
                  <a:pt x="982766" y="763512"/>
                </a:cubicBezTo>
                <a:cubicBezTo>
                  <a:pt x="1032061" y="775836"/>
                  <a:pt x="983644" y="771606"/>
                  <a:pt x="1051133" y="780604"/>
                </a:cubicBezTo>
                <a:cubicBezTo>
                  <a:pt x="1079510" y="784387"/>
                  <a:pt x="1108105" y="786301"/>
                  <a:pt x="1136591" y="789149"/>
                </a:cubicBezTo>
                <a:cubicBezTo>
                  <a:pt x="1197609" y="809489"/>
                  <a:pt x="1177871" y="791251"/>
                  <a:pt x="1204957" y="831878"/>
                </a:cubicBezTo>
                <a:cubicBezTo>
                  <a:pt x="1219976" y="876934"/>
                  <a:pt x="1203577" y="840477"/>
                  <a:pt x="1239140" y="883153"/>
                </a:cubicBezTo>
                <a:cubicBezTo>
                  <a:pt x="1274747" y="925882"/>
                  <a:pt x="1234868" y="894549"/>
                  <a:pt x="1281869" y="925882"/>
                </a:cubicBezTo>
                <a:lnTo>
                  <a:pt x="1316052" y="977157"/>
                </a:lnTo>
                <a:lnTo>
                  <a:pt x="1333144" y="1002794"/>
                </a:lnTo>
                <a:lnTo>
                  <a:pt x="1358781" y="1079707"/>
                </a:lnTo>
                <a:lnTo>
                  <a:pt x="1367327" y="1105344"/>
                </a:lnTo>
                <a:cubicBezTo>
                  <a:pt x="1366174" y="1124939"/>
                  <a:pt x="1370982" y="1257959"/>
                  <a:pt x="1341690" y="1301897"/>
                </a:cubicBezTo>
                <a:lnTo>
                  <a:pt x="1290415" y="1378809"/>
                </a:lnTo>
                <a:lnTo>
                  <a:pt x="1256232" y="1430084"/>
                </a:lnTo>
                <a:lnTo>
                  <a:pt x="1247686" y="1455721"/>
                </a:lnTo>
                <a:cubicBezTo>
                  <a:pt x="1290414" y="1484208"/>
                  <a:pt x="1267627" y="1464268"/>
                  <a:pt x="1307507" y="1524088"/>
                </a:cubicBezTo>
                <a:lnTo>
                  <a:pt x="1324598" y="1549725"/>
                </a:lnTo>
                <a:cubicBezTo>
                  <a:pt x="1402033" y="1538663"/>
                  <a:pt x="1399653" y="1534589"/>
                  <a:pt x="1495514" y="1549725"/>
                </a:cubicBezTo>
                <a:cubicBezTo>
                  <a:pt x="1574440" y="1562187"/>
                  <a:pt x="1521590" y="1561314"/>
                  <a:pt x="1572426" y="1583908"/>
                </a:cubicBezTo>
                <a:cubicBezTo>
                  <a:pt x="1663948" y="1624584"/>
                  <a:pt x="1591321" y="1579413"/>
                  <a:pt x="1649338" y="1618092"/>
                </a:cubicBezTo>
                <a:cubicBezTo>
                  <a:pt x="1655035" y="1626638"/>
                  <a:pt x="1659167" y="1636466"/>
                  <a:pt x="1666430" y="1643729"/>
                </a:cubicBezTo>
                <a:cubicBezTo>
                  <a:pt x="1673693" y="1650992"/>
                  <a:pt x="1685304" y="1653091"/>
                  <a:pt x="1692067" y="1660821"/>
                </a:cubicBezTo>
                <a:cubicBezTo>
                  <a:pt x="1778821" y="1759969"/>
                  <a:pt x="1698891" y="1674900"/>
                  <a:pt x="1734796" y="1737733"/>
                </a:cubicBezTo>
                <a:cubicBezTo>
                  <a:pt x="1741863" y="1750099"/>
                  <a:pt x="1751888" y="1760522"/>
                  <a:pt x="1760434" y="1771916"/>
                </a:cubicBezTo>
                <a:lnTo>
                  <a:pt x="1777525" y="1823191"/>
                </a:lnTo>
                <a:lnTo>
                  <a:pt x="1786071" y="1848828"/>
                </a:lnTo>
                <a:cubicBezTo>
                  <a:pt x="1783222" y="1911497"/>
                  <a:pt x="1784208" y="1974458"/>
                  <a:pt x="1777525" y="2036835"/>
                </a:cubicBezTo>
                <a:cubicBezTo>
                  <a:pt x="1777525" y="2036838"/>
                  <a:pt x="1756161" y="2100928"/>
                  <a:pt x="1751888" y="2113748"/>
                </a:cubicBezTo>
                <a:lnTo>
                  <a:pt x="1743342" y="2139385"/>
                </a:lnTo>
                <a:lnTo>
                  <a:pt x="1760434" y="2165022"/>
                </a:lnTo>
                <a:close/>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41098" y="4742787"/>
            <a:ext cx="1462195" cy="369332"/>
          </a:xfrm>
          <a:prstGeom prst="rect">
            <a:avLst/>
          </a:prstGeom>
        </p:spPr>
        <p:txBody>
          <a:bodyPr wrap="none">
            <a:spAutoFit/>
          </a:bodyPr>
          <a:lstStyle/>
          <a:p>
            <a:r>
              <a:rPr lang="en-US" b="1" dirty="0">
                <a:solidFill>
                  <a:srgbClr val="00B050"/>
                </a:solidFill>
              </a:rPr>
              <a:t>a. </a:t>
            </a:r>
            <a:r>
              <a:rPr lang="en-US" b="1" dirty="0" smtClean="0">
                <a:solidFill>
                  <a:srgbClr val="00B050"/>
                </a:solidFill>
              </a:rPr>
              <a:t>Rotate Left</a:t>
            </a:r>
            <a:endParaRPr lang="en-US" b="1" dirty="0">
              <a:solidFill>
                <a:srgbClr val="00B050"/>
              </a:solidFill>
            </a:endParaRPr>
          </a:p>
        </p:txBody>
      </p:sp>
    </p:spTree>
    <p:extLst>
      <p:ext uri="{BB962C8B-B14F-4D97-AF65-F5344CB8AC3E}">
        <p14:creationId xmlns:p14="http://schemas.microsoft.com/office/powerpoint/2010/main" val="1899193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853876" y="804340"/>
            <a:ext cx="970458" cy="369332"/>
          </a:xfrm>
          <a:prstGeom prst="rect">
            <a:avLst/>
          </a:prstGeom>
          <a:noFill/>
        </p:spPr>
        <p:txBody>
          <a:bodyPr wrap="none" rtlCol="0">
            <a:spAutoFit/>
          </a:bodyPr>
          <a:lstStyle/>
          <a:p>
            <a:pPr algn="ctr"/>
            <a:r>
              <a:rPr lang="en-US" b="1" dirty="0">
                <a:solidFill>
                  <a:srgbClr val="FF0000"/>
                </a:solidFill>
              </a:rPr>
              <a:t>	3-3=0</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16</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14460" y="1653579"/>
            <a:ext cx="792205" cy="369332"/>
          </a:xfrm>
          <a:prstGeom prst="rect">
            <a:avLst/>
          </a:prstGeom>
          <a:noFill/>
        </p:spPr>
        <p:txBody>
          <a:bodyPr wrap="none" rtlCol="0">
            <a:spAutoFit/>
          </a:bodyPr>
          <a:lstStyle/>
          <a:p>
            <a:pPr algn="ctr"/>
            <a:r>
              <a:rPr lang="en-US" b="1" dirty="0">
                <a:solidFill>
                  <a:srgbClr val="FF0000"/>
                </a:solidFill>
              </a:rPr>
              <a:t>1-2=-1</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dirty="0"/>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129</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5</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2177431" y="1626244"/>
            <a:ext cx="980795" cy="369332"/>
          </a:xfrm>
          <a:prstGeom prst="rect">
            <a:avLst/>
          </a:prstGeom>
          <a:noFill/>
        </p:spPr>
        <p:txBody>
          <a:bodyPr wrap="square" rtlCol="0">
            <a:spAutoFit/>
          </a:bodyPr>
          <a:lstStyle/>
          <a:p>
            <a:pPr algn="ctr"/>
            <a:r>
              <a:rPr lang="en-US" b="1" dirty="0">
                <a:solidFill>
                  <a:srgbClr val="FF0000"/>
                </a:solidFill>
              </a:rPr>
              <a:t>2-2=0</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1233039" y="2552042"/>
            <a:ext cx="1093876" cy="369332"/>
          </a:xfrm>
          <a:prstGeom prst="rect">
            <a:avLst/>
          </a:prstGeom>
          <a:noFill/>
        </p:spPr>
        <p:txBody>
          <a:bodyPr wrap="square" rtlCol="0">
            <a:spAutoFit/>
          </a:bodyPr>
          <a:lstStyle/>
          <a:p>
            <a:pPr algn="ctr"/>
            <a:r>
              <a:rPr lang="en-US" b="1" dirty="0">
                <a:solidFill>
                  <a:srgbClr val="FF0000"/>
                </a:solidFill>
              </a:rPr>
              <a:t>1-1=0</a:t>
            </a:r>
          </a:p>
        </p:txBody>
      </p:sp>
      <p:sp>
        <p:nvSpPr>
          <p:cNvPr id="24" name="Oval 23">
            <a:extLst>
              <a:ext uri="{FF2B5EF4-FFF2-40B4-BE49-F238E27FC236}">
                <a16:creationId xmlns:a16="http://schemas.microsoft.com/office/drawing/2014/main" xmlns="" id="{3F6DDDE8-D27F-644A-8DCB-ED05F488C4EE}"/>
              </a:ext>
            </a:extLst>
          </p:cNvPr>
          <p:cNvSpPr/>
          <p:nvPr/>
        </p:nvSpPr>
        <p:spPr>
          <a:xfrm>
            <a:off x="3567983" y="2765903"/>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567983" y="2941237"/>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777083" y="2620112"/>
            <a:ext cx="1276848" cy="369332"/>
          </a:xfrm>
          <a:prstGeom prst="rect">
            <a:avLst/>
          </a:prstGeom>
          <a:noFill/>
        </p:spPr>
        <p:txBody>
          <a:bodyPr wrap="square" rtlCol="0">
            <a:spAutoFit/>
          </a:bodyPr>
          <a:lstStyle/>
          <a:p>
            <a:pPr algn="ctr"/>
            <a:r>
              <a:rPr lang="en-US" b="1" dirty="0">
                <a:solidFill>
                  <a:srgbClr val="FF0000"/>
                </a:solidFill>
              </a:rPr>
              <a:t>1-1=0</a:t>
            </a:r>
          </a:p>
        </p:txBody>
      </p:sp>
      <p:cxnSp>
        <p:nvCxnSpPr>
          <p:cNvPr id="28" name="Straight Connector 27">
            <a:extLst>
              <a:ext uri="{FF2B5EF4-FFF2-40B4-BE49-F238E27FC236}">
                <a16:creationId xmlns:a16="http://schemas.microsoft.com/office/drawing/2014/main" xmlns="" id="{4BAB110E-BCC0-5E47-B01B-AA8AB6FEC930}"/>
              </a:ext>
            </a:extLst>
          </p:cNvPr>
          <p:cNvCxnSpPr>
            <a:cxnSpLocks/>
            <a:stCxn id="20" idx="5"/>
            <a:endCxn id="24" idx="1"/>
          </p:cNvCxnSpPr>
          <p:nvPr/>
        </p:nvCxnSpPr>
        <p:spPr>
          <a:xfrm>
            <a:off x="3219869" y="2508231"/>
            <a:ext cx="427196" cy="3631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6934201" y="2604130"/>
            <a:ext cx="1193266"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US" b="1" dirty="0"/>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2149094" y="4168357"/>
            <a:ext cx="1162648"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3938400" y="3519766"/>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3938400" y="3695100"/>
            <a:ext cx="533400" cy="369332"/>
          </a:xfrm>
          <a:prstGeom prst="rect">
            <a:avLst/>
          </a:prstGeom>
          <a:noFill/>
        </p:spPr>
        <p:txBody>
          <a:bodyPr wrap="square" rtlCol="0">
            <a:spAutoFit/>
          </a:bodyPr>
          <a:lstStyle/>
          <a:p>
            <a:pPr algn="ctr"/>
            <a:r>
              <a:rPr lang="en-US" b="1" dirty="0"/>
              <a:t>9</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938969" y="4140915"/>
            <a:ext cx="1242489"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0-0=0</a:t>
            </a:r>
          </a:p>
        </p:txBody>
      </p:sp>
      <p:cxnSp>
        <p:nvCxnSpPr>
          <p:cNvPr id="41" name="Straight Connector 40">
            <a:extLst>
              <a:ext uri="{FF2B5EF4-FFF2-40B4-BE49-F238E27FC236}">
                <a16:creationId xmlns:a16="http://schemas.microsoft.com/office/drawing/2014/main" xmlns="" id="{F445EA2F-B724-6444-8A90-425353C6577D}"/>
              </a:ext>
            </a:extLst>
          </p:cNvPr>
          <p:cNvCxnSpPr>
            <a:cxnSpLocks/>
          </p:cNvCxnSpPr>
          <p:nvPr/>
        </p:nvCxnSpPr>
        <p:spPr>
          <a:xfrm>
            <a:off x="4025136" y="3382630"/>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5457032" y="262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5457032" y="2803508"/>
            <a:ext cx="533400" cy="369332"/>
          </a:xfrm>
          <a:prstGeom prst="rect">
            <a:avLst/>
          </a:prstGeom>
          <a:noFill/>
        </p:spPr>
        <p:txBody>
          <a:bodyPr wrap="square" rtlCol="0">
            <a:spAutoFit/>
          </a:bodyPr>
          <a:lstStyle/>
          <a:p>
            <a:pPr algn="ctr"/>
            <a:r>
              <a:rPr lang="en-US" b="1" dirty="0"/>
              <a:t>15</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7" idx="3"/>
          </p:cNvCxnSpPr>
          <p:nvPr/>
        </p:nvCxnSpPr>
        <p:spPr>
          <a:xfrm flipH="1">
            <a:off x="5901283" y="2508230"/>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4842000" y="3329816"/>
            <a:ext cx="1098201" cy="369332"/>
          </a:xfrm>
          <a:prstGeom prst="rect">
            <a:avLst/>
          </a:prstGeom>
          <a:noFill/>
        </p:spPr>
        <p:txBody>
          <a:bodyPr wrap="square" rtlCol="0">
            <a:spAutoFit/>
          </a:bodyPr>
          <a:lstStyle/>
          <a:p>
            <a:pPr algn="ctr"/>
            <a:r>
              <a:rPr lang="en-US" b="1" dirty="0">
                <a:solidFill>
                  <a:srgbClr val="FF0000"/>
                </a:solidFill>
              </a:rPr>
              <a:t>0-0=0</a:t>
            </a:r>
          </a:p>
        </p:txBody>
      </p:sp>
      <p:sp>
        <p:nvSpPr>
          <p:cNvPr id="46" name="Oval 45">
            <a:extLst>
              <a:ext uri="{FF2B5EF4-FFF2-40B4-BE49-F238E27FC236}">
                <a16:creationId xmlns:a16="http://schemas.microsoft.com/office/drawing/2014/main" xmlns="" id="{C8CCE305-22A8-DE4C-A2F7-740F3C840C27}"/>
              </a:ext>
            </a:extLst>
          </p:cNvPr>
          <p:cNvSpPr/>
          <p:nvPr/>
        </p:nvSpPr>
        <p:spPr>
          <a:xfrm>
            <a:off x="2563628" y="342832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TextBox 46">
            <a:extLst>
              <a:ext uri="{FF2B5EF4-FFF2-40B4-BE49-F238E27FC236}">
                <a16:creationId xmlns:a16="http://schemas.microsoft.com/office/drawing/2014/main" xmlns="" id="{0880BF76-092B-4548-A71D-346DBD549B95}"/>
              </a:ext>
            </a:extLst>
          </p:cNvPr>
          <p:cNvSpPr txBox="1"/>
          <p:nvPr/>
        </p:nvSpPr>
        <p:spPr>
          <a:xfrm>
            <a:off x="2563628" y="3603658"/>
            <a:ext cx="533400" cy="369332"/>
          </a:xfrm>
          <a:prstGeom prst="rect">
            <a:avLst/>
          </a:prstGeom>
          <a:noFill/>
        </p:spPr>
        <p:txBody>
          <a:bodyPr wrap="square" rtlCol="0">
            <a:spAutoFit/>
          </a:bodyPr>
          <a:lstStyle/>
          <a:p>
            <a:pPr algn="ctr"/>
            <a:r>
              <a:rPr lang="en-US" b="1" dirty="0"/>
              <a:t>4</a:t>
            </a:r>
          </a:p>
        </p:txBody>
      </p:sp>
      <p:cxnSp>
        <p:nvCxnSpPr>
          <p:cNvPr id="48" name="Straight Connector 47">
            <a:extLst>
              <a:ext uri="{FF2B5EF4-FFF2-40B4-BE49-F238E27FC236}">
                <a16:creationId xmlns:a16="http://schemas.microsoft.com/office/drawing/2014/main" xmlns="" id="{2AC11D31-89CC-C941-B2A5-53960AA05981}"/>
              </a:ext>
            </a:extLst>
          </p:cNvPr>
          <p:cNvCxnSpPr>
            <a:cxnSpLocks/>
            <a:stCxn id="46" idx="1"/>
          </p:cNvCxnSpPr>
          <p:nvPr/>
        </p:nvCxnSpPr>
        <p:spPr>
          <a:xfrm flipH="1" flipV="1">
            <a:off x="2535488" y="3346240"/>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xmlns="" id="{9605F2DC-B800-344C-995E-E449C3876B5B}"/>
              </a:ext>
            </a:extLst>
          </p:cNvPr>
          <p:cNvSpPr txBox="1"/>
          <p:nvPr/>
        </p:nvSpPr>
        <p:spPr>
          <a:xfrm>
            <a:off x="7115811" y="4129822"/>
            <a:ext cx="1142276" cy="369332"/>
          </a:xfrm>
          <a:prstGeom prst="rect">
            <a:avLst/>
          </a:prstGeom>
          <a:noFill/>
        </p:spPr>
        <p:txBody>
          <a:bodyPr wrap="square" rtlCol="0">
            <a:spAutoFit/>
          </a:bodyPr>
          <a:lstStyle/>
          <a:p>
            <a:pPr algn="ctr"/>
            <a:r>
              <a:rPr lang="en-US" b="1" dirty="0">
                <a:solidFill>
                  <a:srgbClr val="FF0000"/>
                </a:solidFill>
              </a:rPr>
              <a:t>0-0=0</a:t>
            </a:r>
          </a:p>
        </p:txBody>
      </p:sp>
      <p:sp>
        <p:nvSpPr>
          <p:cNvPr id="56" name="Oval 55">
            <a:extLst>
              <a:ext uri="{FF2B5EF4-FFF2-40B4-BE49-F238E27FC236}">
                <a16:creationId xmlns:a16="http://schemas.microsoft.com/office/drawing/2014/main" xmlns="" id="{374A6DE2-9993-854A-AC24-A9ACFB26A842}"/>
              </a:ext>
            </a:extLst>
          </p:cNvPr>
          <p:cNvSpPr/>
          <p:nvPr/>
        </p:nvSpPr>
        <p:spPr>
          <a:xfrm>
            <a:off x="7081787" y="3365426"/>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7" name="TextBox 56">
            <a:extLst>
              <a:ext uri="{FF2B5EF4-FFF2-40B4-BE49-F238E27FC236}">
                <a16:creationId xmlns:a16="http://schemas.microsoft.com/office/drawing/2014/main" xmlns="" id="{4F1FBF65-AD11-2A44-9A92-056210CF2CB1}"/>
              </a:ext>
            </a:extLst>
          </p:cNvPr>
          <p:cNvSpPr txBox="1"/>
          <p:nvPr/>
        </p:nvSpPr>
        <p:spPr>
          <a:xfrm>
            <a:off x="7081787" y="3540760"/>
            <a:ext cx="533400" cy="369332"/>
          </a:xfrm>
          <a:prstGeom prst="rect">
            <a:avLst/>
          </a:prstGeom>
          <a:noFill/>
        </p:spPr>
        <p:txBody>
          <a:bodyPr wrap="square" rtlCol="0">
            <a:spAutoFit/>
          </a:bodyPr>
          <a:lstStyle/>
          <a:p>
            <a:pPr algn="ctr"/>
            <a:r>
              <a:rPr lang="en-US" b="1" dirty="0"/>
              <a:t>20</a:t>
            </a:r>
          </a:p>
        </p:txBody>
      </p:sp>
      <p:cxnSp>
        <p:nvCxnSpPr>
          <p:cNvPr id="58" name="Straight Connector 57">
            <a:extLst>
              <a:ext uri="{FF2B5EF4-FFF2-40B4-BE49-F238E27FC236}">
                <a16:creationId xmlns:a16="http://schemas.microsoft.com/office/drawing/2014/main" xmlns="" id="{69CAF9A6-5407-764D-BC65-633C44334170}"/>
              </a:ext>
            </a:extLst>
          </p:cNvPr>
          <p:cNvCxnSpPr>
            <a:cxnSpLocks/>
            <a:stCxn id="56" idx="1"/>
          </p:cNvCxnSpPr>
          <p:nvPr/>
        </p:nvCxnSpPr>
        <p:spPr>
          <a:xfrm flipH="1" flipV="1">
            <a:off x="7053646" y="3283342"/>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B422B633-33E1-0648-9A03-40A87B34D4EF}"/>
              </a:ext>
            </a:extLst>
          </p:cNvPr>
          <p:cNvSpPr/>
          <p:nvPr/>
        </p:nvSpPr>
        <p:spPr>
          <a:xfrm>
            <a:off x="6147760" y="3448075"/>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1" name="TextBox 50">
            <a:extLst>
              <a:ext uri="{FF2B5EF4-FFF2-40B4-BE49-F238E27FC236}">
                <a16:creationId xmlns:a16="http://schemas.microsoft.com/office/drawing/2014/main" xmlns="" id="{81AA0DFC-26F2-DF4F-9119-624627432405}"/>
              </a:ext>
            </a:extLst>
          </p:cNvPr>
          <p:cNvSpPr txBox="1"/>
          <p:nvPr/>
        </p:nvSpPr>
        <p:spPr>
          <a:xfrm>
            <a:off x="6147760" y="3623409"/>
            <a:ext cx="533400" cy="369332"/>
          </a:xfrm>
          <a:prstGeom prst="rect">
            <a:avLst/>
          </a:prstGeom>
          <a:noFill/>
        </p:spPr>
        <p:txBody>
          <a:bodyPr wrap="square" rtlCol="0">
            <a:spAutoFit/>
          </a:bodyPr>
          <a:lstStyle/>
          <a:p>
            <a:pPr algn="ctr"/>
            <a:r>
              <a:rPr lang="en-US" b="1" dirty="0"/>
              <a:t>17</a:t>
            </a:r>
          </a:p>
        </p:txBody>
      </p:sp>
      <p:cxnSp>
        <p:nvCxnSpPr>
          <p:cNvPr id="52" name="Straight Connector 51">
            <a:extLst>
              <a:ext uri="{FF2B5EF4-FFF2-40B4-BE49-F238E27FC236}">
                <a16:creationId xmlns:a16="http://schemas.microsoft.com/office/drawing/2014/main" xmlns="" id="{1403A50A-AAA1-0E46-A0AC-4E4172CF16E6}"/>
              </a:ext>
            </a:extLst>
          </p:cNvPr>
          <p:cNvCxnSpPr>
            <a:cxnSpLocks/>
          </p:cNvCxnSpPr>
          <p:nvPr/>
        </p:nvCxnSpPr>
        <p:spPr>
          <a:xfrm flipH="1">
            <a:off x="6592010" y="3328131"/>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13D88AC1-2BC5-3F4B-9A7C-A8E9CA03C941}"/>
              </a:ext>
            </a:extLst>
          </p:cNvPr>
          <p:cNvSpPr txBox="1"/>
          <p:nvPr/>
        </p:nvSpPr>
        <p:spPr>
          <a:xfrm>
            <a:off x="5579077" y="4238172"/>
            <a:ext cx="1231485" cy="369332"/>
          </a:xfrm>
          <a:prstGeom prst="rect">
            <a:avLst/>
          </a:prstGeom>
          <a:noFill/>
        </p:spPr>
        <p:txBody>
          <a:bodyPr wrap="square" rtlCol="0">
            <a:spAutoFit/>
          </a:bodyPr>
          <a:lstStyle/>
          <a:p>
            <a:pPr algn="ctr"/>
            <a:r>
              <a:rPr lang="en-US" b="1" dirty="0">
                <a:solidFill>
                  <a:srgbClr val="FF0000"/>
                </a:solidFill>
              </a:rPr>
              <a:t>0-0=0</a:t>
            </a:r>
          </a:p>
        </p:txBody>
      </p:sp>
      <p:sp>
        <p:nvSpPr>
          <p:cNvPr id="61" name="TextBox 60">
            <a:extLst>
              <a:ext uri="{FF2B5EF4-FFF2-40B4-BE49-F238E27FC236}">
                <a16:creationId xmlns:a16="http://schemas.microsoft.com/office/drawing/2014/main" xmlns="" id="{6F596A49-6D9C-8D48-8CF9-AADDBD8976FC}"/>
              </a:ext>
            </a:extLst>
          </p:cNvPr>
          <p:cNvSpPr txBox="1"/>
          <p:nvPr/>
        </p:nvSpPr>
        <p:spPr>
          <a:xfrm>
            <a:off x="4029963" y="4140915"/>
            <a:ext cx="1356884" cy="369332"/>
          </a:xfrm>
          <a:prstGeom prst="rect">
            <a:avLst/>
          </a:prstGeom>
          <a:noFill/>
        </p:spPr>
        <p:txBody>
          <a:bodyPr wrap="square" rtlCol="0">
            <a:spAutoFit/>
          </a:bodyPr>
          <a:lstStyle/>
          <a:p>
            <a:pPr algn="ctr"/>
            <a:r>
              <a:rPr lang="en-US" b="1" dirty="0">
                <a:solidFill>
                  <a:srgbClr val="FF0000"/>
                </a:solidFill>
              </a:rPr>
              <a:t>0-0=0</a:t>
            </a:r>
          </a:p>
        </p:txBody>
      </p:sp>
      <p:sp>
        <p:nvSpPr>
          <p:cNvPr id="63" name="Oval 62">
            <a:extLst>
              <a:ext uri="{FF2B5EF4-FFF2-40B4-BE49-F238E27FC236}">
                <a16:creationId xmlns:a16="http://schemas.microsoft.com/office/drawing/2014/main" xmlns="" id="{E914AB00-66C9-9240-8BE0-AFFB80765DFB}"/>
              </a:ext>
            </a:extLst>
          </p:cNvPr>
          <p:cNvSpPr/>
          <p:nvPr/>
        </p:nvSpPr>
        <p:spPr>
          <a:xfrm>
            <a:off x="3171028" y="3413087"/>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a:t>
            </a:r>
            <a:endParaRPr lang="en-US" b="1" dirty="0"/>
          </a:p>
        </p:txBody>
      </p:sp>
      <p:cxnSp>
        <p:nvCxnSpPr>
          <p:cNvPr id="64" name="Straight Connector 63">
            <a:extLst>
              <a:ext uri="{FF2B5EF4-FFF2-40B4-BE49-F238E27FC236}">
                <a16:creationId xmlns:a16="http://schemas.microsoft.com/office/drawing/2014/main" xmlns="" id="{DD5DA988-6777-4249-B202-600816CB7FB2}"/>
              </a:ext>
            </a:extLst>
          </p:cNvPr>
          <p:cNvCxnSpPr>
            <a:cxnSpLocks/>
            <a:stCxn id="24" idx="3"/>
          </p:cNvCxnSpPr>
          <p:nvPr/>
        </p:nvCxnSpPr>
        <p:spPr>
          <a:xfrm flipH="1">
            <a:off x="3594397" y="3380462"/>
            <a:ext cx="52668" cy="934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9253D666-29D6-EE47-95D4-3A5880895315}"/>
              </a:ext>
            </a:extLst>
          </p:cNvPr>
          <p:cNvSpPr txBox="1"/>
          <p:nvPr/>
        </p:nvSpPr>
        <p:spPr>
          <a:xfrm>
            <a:off x="3057672" y="4239766"/>
            <a:ext cx="1126117"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0-0=0</a:t>
            </a:r>
          </a:p>
        </p:txBody>
      </p:sp>
    </p:spTree>
    <p:extLst>
      <p:ext uri="{BB962C8B-B14F-4D97-AF65-F5344CB8AC3E}">
        <p14:creationId xmlns:p14="http://schemas.microsoft.com/office/powerpoint/2010/main" val="472046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smtClean="0">
                <a:solidFill>
                  <a:srgbClr val="FF0000"/>
                </a:solidFill>
                <a:latin typeface="Bookman Old Style" pitchFamily="18" charset="0"/>
              </a:rPr>
              <a:t>2. Edge</a:t>
            </a:r>
          </a:p>
          <a:p>
            <a:pPr marL="0" indent="0">
              <a:buNone/>
            </a:pPr>
            <a:endParaRPr lang="en-US" sz="2400" b="1" dirty="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0"/>
            <a:ext cx="7658929" cy="4038600"/>
          </a:xfrm>
          <a:prstGeom prst="rect">
            <a:avLst/>
          </a:prstGeom>
        </p:spPr>
      </p:pic>
    </p:spTree>
    <p:extLst>
      <p:ext uri="{BB962C8B-B14F-4D97-AF65-F5344CB8AC3E}">
        <p14:creationId xmlns:p14="http://schemas.microsoft.com/office/powerpoint/2010/main" val="39847389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3986571" y="757747"/>
            <a:ext cx="970458" cy="369332"/>
          </a:xfrm>
          <a:prstGeom prst="rect">
            <a:avLst/>
          </a:prstGeom>
          <a:noFill/>
        </p:spPr>
        <p:txBody>
          <a:bodyPr wrap="none" rtlCol="0">
            <a:spAutoFit/>
          </a:bodyPr>
          <a:lstStyle/>
          <a:p>
            <a:pPr algn="ctr"/>
            <a:r>
              <a:rPr lang="en-US" b="1" dirty="0">
                <a:solidFill>
                  <a:srgbClr val="FF0000"/>
                </a:solidFill>
              </a:rPr>
              <a:t>	3-3=0</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990976" y="5524500"/>
            <a:ext cx="2943225" cy="369332"/>
          </a:xfrm>
          <a:prstGeom prst="rect">
            <a:avLst/>
          </a:prstGeom>
          <a:noFill/>
        </p:spPr>
        <p:txBody>
          <a:bodyPr wrap="square" rtlCol="0">
            <a:spAutoFit/>
          </a:bodyPr>
          <a:lstStyle/>
          <a:p>
            <a:r>
              <a:rPr lang="en-US" b="1" dirty="0"/>
              <a:t>Tree is balanced</a:t>
            </a: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16</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492258" y="1935097"/>
            <a:ext cx="721672" cy="369332"/>
          </a:xfrm>
          <a:prstGeom prst="rect">
            <a:avLst/>
          </a:prstGeom>
          <a:noFill/>
        </p:spPr>
        <p:txBody>
          <a:bodyPr wrap="none" rtlCol="0">
            <a:spAutoFit/>
          </a:bodyPr>
          <a:lstStyle/>
          <a:p>
            <a:pPr algn="ctr"/>
            <a:r>
              <a:rPr lang="en-US" b="1" dirty="0">
                <a:solidFill>
                  <a:srgbClr val="FF0000"/>
                </a:solidFill>
              </a:rPr>
              <a:t>2-2=0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dirty="0"/>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130</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5</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2375356" y="1616673"/>
            <a:ext cx="721672" cy="369332"/>
          </a:xfrm>
          <a:prstGeom prst="rect">
            <a:avLst/>
          </a:prstGeom>
          <a:noFill/>
        </p:spPr>
        <p:txBody>
          <a:bodyPr wrap="none" rtlCol="0">
            <a:spAutoFit/>
          </a:bodyPr>
          <a:lstStyle/>
          <a:p>
            <a:pPr algn="ctr"/>
            <a:r>
              <a:rPr lang="en-US" b="1" dirty="0">
                <a:solidFill>
                  <a:srgbClr val="FF0000"/>
                </a:solidFill>
              </a:rPr>
              <a:t>2-2=0</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1244034" y="2361034"/>
            <a:ext cx="1398676" cy="369332"/>
          </a:xfrm>
          <a:prstGeom prst="rect">
            <a:avLst/>
          </a:prstGeom>
          <a:noFill/>
        </p:spPr>
        <p:txBody>
          <a:bodyPr wrap="square" rtlCol="0">
            <a:spAutoFit/>
          </a:bodyPr>
          <a:lstStyle/>
          <a:p>
            <a:pPr algn="ctr"/>
            <a:r>
              <a:rPr lang="en-US" b="1" dirty="0">
                <a:solidFill>
                  <a:srgbClr val="FF0000"/>
                </a:solidFill>
              </a:rPr>
              <a:t>1-1=0</a:t>
            </a:r>
          </a:p>
        </p:txBody>
      </p:sp>
      <p:sp>
        <p:nvSpPr>
          <p:cNvPr id="24" name="Oval 23">
            <a:extLst>
              <a:ext uri="{FF2B5EF4-FFF2-40B4-BE49-F238E27FC236}">
                <a16:creationId xmlns:a16="http://schemas.microsoft.com/office/drawing/2014/main" xmlns="" id="{3F6DDDE8-D27F-644A-8DCB-ED05F488C4EE}"/>
              </a:ext>
            </a:extLst>
          </p:cNvPr>
          <p:cNvSpPr/>
          <p:nvPr/>
        </p:nvSpPr>
        <p:spPr>
          <a:xfrm>
            <a:off x="3567983" y="2765903"/>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567983" y="2941237"/>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458643" y="2396571"/>
            <a:ext cx="1223565" cy="369332"/>
          </a:xfrm>
          <a:prstGeom prst="rect">
            <a:avLst/>
          </a:prstGeom>
          <a:noFill/>
        </p:spPr>
        <p:txBody>
          <a:bodyPr wrap="square" rtlCol="0">
            <a:spAutoFit/>
          </a:bodyPr>
          <a:lstStyle/>
          <a:p>
            <a:pPr algn="ctr"/>
            <a:r>
              <a:rPr lang="en-US" b="1" dirty="0">
                <a:solidFill>
                  <a:srgbClr val="FF0000"/>
                </a:solidFill>
              </a:rPr>
              <a:t>1-1=0</a:t>
            </a:r>
          </a:p>
        </p:txBody>
      </p:sp>
      <p:cxnSp>
        <p:nvCxnSpPr>
          <p:cNvPr id="28" name="Straight Connector 27">
            <a:extLst>
              <a:ext uri="{FF2B5EF4-FFF2-40B4-BE49-F238E27FC236}">
                <a16:creationId xmlns:a16="http://schemas.microsoft.com/office/drawing/2014/main" xmlns="" id="{4BAB110E-BCC0-5E47-B01B-AA8AB6FEC930}"/>
              </a:ext>
            </a:extLst>
          </p:cNvPr>
          <p:cNvCxnSpPr>
            <a:cxnSpLocks/>
            <a:stCxn id="20" idx="5"/>
            <a:endCxn id="24" idx="1"/>
          </p:cNvCxnSpPr>
          <p:nvPr/>
        </p:nvCxnSpPr>
        <p:spPr>
          <a:xfrm>
            <a:off x="3219869" y="2508231"/>
            <a:ext cx="427196" cy="3631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18C45E9C-F32C-4D41-8B5D-413E8AE38602}"/>
              </a:ext>
            </a:extLst>
          </p:cNvPr>
          <p:cNvSpPr txBox="1"/>
          <p:nvPr/>
        </p:nvSpPr>
        <p:spPr>
          <a:xfrm>
            <a:off x="544961" y="721627"/>
            <a:ext cx="2210793" cy="400110"/>
          </a:xfrm>
          <a:prstGeom prst="rect">
            <a:avLst/>
          </a:prstGeom>
          <a:noFill/>
        </p:spPr>
        <p:txBody>
          <a:bodyPr wrap="square" rtlCol="0">
            <a:spAutoFit/>
          </a:bodyPr>
          <a:lstStyle/>
          <a:p>
            <a:r>
              <a:rPr lang="en-US" sz="2000" b="1" dirty="0">
                <a:solidFill>
                  <a:srgbClr val="FF0000"/>
                </a:solidFill>
              </a:rPr>
              <a:t>Step-14: </a:t>
            </a:r>
            <a:r>
              <a:rPr lang="en-US" sz="2000" b="1" dirty="0"/>
              <a:t>Insert 14</a:t>
            </a:r>
          </a:p>
        </p:txBody>
      </p: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6934201" y="2516802"/>
            <a:ext cx="1269466"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US" b="1" dirty="0"/>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2354624" y="4148324"/>
            <a:ext cx="804851"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3938400" y="3519766"/>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3938400" y="3695100"/>
            <a:ext cx="533400" cy="369332"/>
          </a:xfrm>
          <a:prstGeom prst="rect">
            <a:avLst/>
          </a:prstGeom>
          <a:noFill/>
        </p:spPr>
        <p:txBody>
          <a:bodyPr wrap="square" rtlCol="0">
            <a:spAutoFit/>
          </a:bodyPr>
          <a:lstStyle/>
          <a:p>
            <a:pPr algn="ctr"/>
            <a:r>
              <a:rPr lang="en-US" b="1" dirty="0"/>
              <a:t>9</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753371" y="3931362"/>
            <a:ext cx="1090089"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0-0=0</a:t>
            </a:r>
          </a:p>
        </p:txBody>
      </p:sp>
      <p:cxnSp>
        <p:nvCxnSpPr>
          <p:cNvPr id="41" name="Straight Connector 40">
            <a:extLst>
              <a:ext uri="{FF2B5EF4-FFF2-40B4-BE49-F238E27FC236}">
                <a16:creationId xmlns:a16="http://schemas.microsoft.com/office/drawing/2014/main" xmlns="" id="{F445EA2F-B724-6444-8A90-425353C6577D}"/>
              </a:ext>
            </a:extLst>
          </p:cNvPr>
          <p:cNvCxnSpPr>
            <a:cxnSpLocks/>
          </p:cNvCxnSpPr>
          <p:nvPr/>
        </p:nvCxnSpPr>
        <p:spPr>
          <a:xfrm>
            <a:off x="4025136" y="3382630"/>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5457032" y="262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5457032" y="2803508"/>
            <a:ext cx="533400" cy="369332"/>
          </a:xfrm>
          <a:prstGeom prst="rect">
            <a:avLst/>
          </a:prstGeom>
          <a:noFill/>
        </p:spPr>
        <p:txBody>
          <a:bodyPr wrap="square" rtlCol="0">
            <a:spAutoFit/>
          </a:bodyPr>
          <a:lstStyle/>
          <a:p>
            <a:pPr algn="ctr"/>
            <a:r>
              <a:rPr lang="en-US" b="1" dirty="0"/>
              <a:t>15</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7" idx="3"/>
          </p:cNvCxnSpPr>
          <p:nvPr/>
        </p:nvCxnSpPr>
        <p:spPr>
          <a:xfrm flipH="1">
            <a:off x="5901283" y="2508230"/>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4807712" y="2272819"/>
            <a:ext cx="1164174" cy="369332"/>
          </a:xfrm>
          <a:prstGeom prst="rect">
            <a:avLst/>
          </a:prstGeom>
          <a:noFill/>
        </p:spPr>
        <p:txBody>
          <a:bodyPr wrap="square" rtlCol="0">
            <a:spAutoFit/>
          </a:bodyPr>
          <a:lstStyle/>
          <a:p>
            <a:pPr algn="ctr"/>
            <a:r>
              <a:rPr lang="en-US" b="1" dirty="0">
                <a:solidFill>
                  <a:srgbClr val="FF0000"/>
                </a:solidFill>
              </a:rPr>
              <a:t>1-0=1</a:t>
            </a:r>
          </a:p>
        </p:txBody>
      </p:sp>
      <p:sp>
        <p:nvSpPr>
          <p:cNvPr id="46" name="Oval 45">
            <a:extLst>
              <a:ext uri="{FF2B5EF4-FFF2-40B4-BE49-F238E27FC236}">
                <a16:creationId xmlns:a16="http://schemas.microsoft.com/office/drawing/2014/main" xmlns="" id="{C8CCE305-22A8-DE4C-A2F7-740F3C840C27}"/>
              </a:ext>
            </a:extLst>
          </p:cNvPr>
          <p:cNvSpPr/>
          <p:nvPr/>
        </p:nvSpPr>
        <p:spPr>
          <a:xfrm>
            <a:off x="2563628" y="342832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TextBox 46">
            <a:extLst>
              <a:ext uri="{FF2B5EF4-FFF2-40B4-BE49-F238E27FC236}">
                <a16:creationId xmlns:a16="http://schemas.microsoft.com/office/drawing/2014/main" xmlns="" id="{0880BF76-092B-4548-A71D-346DBD549B95}"/>
              </a:ext>
            </a:extLst>
          </p:cNvPr>
          <p:cNvSpPr txBox="1"/>
          <p:nvPr/>
        </p:nvSpPr>
        <p:spPr>
          <a:xfrm>
            <a:off x="2563628" y="3603658"/>
            <a:ext cx="533400" cy="369332"/>
          </a:xfrm>
          <a:prstGeom prst="rect">
            <a:avLst/>
          </a:prstGeom>
          <a:noFill/>
        </p:spPr>
        <p:txBody>
          <a:bodyPr wrap="square" rtlCol="0">
            <a:spAutoFit/>
          </a:bodyPr>
          <a:lstStyle/>
          <a:p>
            <a:pPr algn="ctr"/>
            <a:r>
              <a:rPr lang="en-US" b="1" dirty="0"/>
              <a:t>4</a:t>
            </a:r>
          </a:p>
        </p:txBody>
      </p:sp>
      <p:cxnSp>
        <p:nvCxnSpPr>
          <p:cNvPr id="48" name="Straight Connector 47">
            <a:extLst>
              <a:ext uri="{FF2B5EF4-FFF2-40B4-BE49-F238E27FC236}">
                <a16:creationId xmlns:a16="http://schemas.microsoft.com/office/drawing/2014/main" xmlns="" id="{2AC11D31-89CC-C941-B2A5-53960AA05981}"/>
              </a:ext>
            </a:extLst>
          </p:cNvPr>
          <p:cNvCxnSpPr>
            <a:cxnSpLocks/>
            <a:stCxn id="46" idx="1"/>
          </p:cNvCxnSpPr>
          <p:nvPr/>
        </p:nvCxnSpPr>
        <p:spPr>
          <a:xfrm flipH="1" flipV="1">
            <a:off x="2535488" y="3346240"/>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xmlns="" id="{9605F2DC-B800-344C-995E-E449C3876B5B}"/>
              </a:ext>
            </a:extLst>
          </p:cNvPr>
          <p:cNvSpPr txBox="1"/>
          <p:nvPr/>
        </p:nvSpPr>
        <p:spPr>
          <a:xfrm>
            <a:off x="6985191" y="4015966"/>
            <a:ext cx="1396809" cy="369332"/>
          </a:xfrm>
          <a:prstGeom prst="rect">
            <a:avLst/>
          </a:prstGeom>
          <a:noFill/>
        </p:spPr>
        <p:txBody>
          <a:bodyPr wrap="square" rtlCol="0">
            <a:spAutoFit/>
          </a:bodyPr>
          <a:lstStyle/>
          <a:p>
            <a:pPr algn="ctr"/>
            <a:r>
              <a:rPr lang="en-US" b="1" dirty="0">
                <a:solidFill>
                  <a:srgbClr val="FF0000"/>
                </a:solidFill>
              </a:rPr>
              <a:t>0-0=0</a:t>
            </a:r>
          </a:p>
        </p:txBody>
      </p:sp>
      <p:sp>
        <p:nvSpPr>
          <p:cNvPr id="56" name="Oval 55">
            <a:extLst>
              <a:ext uri="{FF2B5EF4-FFF2-40B4-BE49-F238E27FC236}">
                <a16:creationId xmlns:a16="http://schemas.microsoft.com/office/drawing/2014/main" xmlns="" id="{374A6DE2-9993-854A-AC24-A9ACFB26A842}"/>
              </a:ext>
            </a:extLst>
          </p:cNvPr>
          <p:cNvSpPr/>
          <p:nvPr/>
        </p:nvSpPr>
        <p:spPr>
          <a:xfrm>
            <a:off x="7081787" y="3365426"/>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7" name="TextBox 56">
            <a:extLst>
              <a:ext uri="{FF2B5EF4-FFF2-40B4-BE49-F238E27FC236}">
                <a16:creationId xmlns:a16="http://schemas.microsoft.com/office/drawing/2014/main" xmlns="" id="{4F1FBF65-AD11-2A44-9A92-056210CF2CB1}"/>
              </a:ext>
            </a:extLst>
          </p:cNvPr>
          <p:cNvSpPr txBox="1"/>
          <p:nvPr/>
        </p:nvSpPr>
        <p:spPr>
          <a:xfrm>
            <a:off x="7081787" y="3540760"/>
            <a:ext cx="533400" cy="369332"/>
          </a:xfrm>
          <a:prstGeom prst="rect">
            <a:avLst/>
          </a:prstGeom>
          <a:noFill/>
        </p:spPr>
        <p:txBody>
          <a:bodyPr wrap="square" rtlCol="0">
            <a:spAutoFit/>
          </a:bodyPr>
          <a:lstStyle/>
          <a:p>
            <a:pPr algn="ctr"/>
            <a:r>
              <a:rPr lang="en-US" b="1" dirty="0"/>
              <a:t>20</a:t>
            </a:r>
          </a:p>
        </p:txBody>
      </p:sp>
      <p:cxnSp>
        <p:nvCxnSpPr>
          <p:cNvPr id="58" name="Straight Connector 57">
            <a:extLst>
              <a:ext uri="{FF2B5EF4-FFF2-40B4-BE49-F238E27FC236}">
                <a16:creationId xmlns:a16="http://schemas.microsoft.com/office/drawing/2014/main" xmlns="" id="{69CAF9A6-5407-764D-BC65-633C44334170}"/>
              </a:ext>
            </a:extLst>
          </p:cNvPr>
          <p:cNvCxnSpPr>
            <a:cxnSpLocks/>
            <a:stCxn id="56" idx="1"/>
          </p:cNvCxnSpPr>
          <p:nvPr/>
        </p:nvCxnSpPr>
        <p:spPr>
          <a:xfrm flipH="1" flipV="1">
            <a:off x="7053646" y="3283342"/>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B422B633-33E1-0648-9A03-40A87B34D4EF}"/>
              </a:ext>
            </a:extLst>
          </p:cNvPr>
          <p:cNvSpPr/>
          <p:nvPr/>
        </p:nvSpPr>
        <p:spPr>
          <a:xfrm>
            <a:off x="6147760" y="3448075"/>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1" name="TextBox 50">
            <a:extLst>
              <a:ext uri="{FF2B5EF4-FFF2-40B4-BE49-F238E27FC236}">
                <a16:creationId xmlns:a16="http://schemas.microsoft.com/office/drawing/2014/main" xmlns="" id="{81AA0DFC-26F2-DF4F-9119-624627432405}"/>
              </a:ext>
            </a:extLst>
          </p:cNvPr>
          <p:cNvSpPr txBox="1"/>
          <p:nvPr/>
        </p:nvSpPr>
        <p:spPr>
          <a:xfrm>
            <a:off x="6147760" y="3623409"/>
            <a:ext cx="533400" cy="369332"/>
          </a:xfrm>
          <a:prstGeom prst="rect">
            <a:avLst/>
          </a:prstGeom>
          <a:noFill/>
        </p:spPr>
        <p:txBody>
          <a:bodyPr wrap="square" rtlCol="0">
            <a:spAutoFit/>
          </a:bodyPr>
          <a:lstStyle/>
          <a:p>
            <a:pPr algn="ctr"/>
            <a:r>
              <a:rPr lang="en-US" b="1" dirty="0"/>
              <a:t>17</a:t>
            </a:r>
          </a:p>
        </p:txBody>
      </p:sp>
      <p:cxnSp>
        <p:nvCxnSpPr>
          <p:cNvPr id="52" name="Straight Connector 51">
            <a:extLst>
              <a:ext uri="{FF2B5EF4-FFF2-40B4-BE49-F238E27FC236}">
                <a16:creationId xmlns:a16="http://schemas.microsoft.com/office/drawing/2014/main" xmlns="" id="{1403A50A-AAA1-0E46-A0AC-4E4172CF16E6}"/>
              </a:ext>
            </a:extLst>
          </p:cNvPr>
          <p:cNvCxnSpPr>
            <a:cxnSpLocks/>
          </p:cNvCxnSpPr>
          <p:nvPr/>
        </p:nvCxnSpPr>
        <p:spPr>
          <a:xfrm flipH="1">
            <a:off x="6592010" y="3328131"/>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13D88AC1-2BC5-3F4B-9A7C-A8E9CA03C941}"/>
              </a:ext>
            </a:extLst>
          </p:cNvPr>
          <p:cNvSpPr txBox="1"/>
          <p:nvPr/>
        </p:nvSpPr>
        <p:spPr>
          <a:xfrm>
            <a:off x="5938487" y="4149717"/>
            <a:ext cx="1143300" cy="369332"/>
          </a:xfrm>
          <a:prstGeom prst="rect">
            <a:avLst/>
          </a:prstGeom>
          <a:noFill/>
        </p:spPr>
        <p:txBody>
          <a:bodyPr wrap="square" rtlCol="0">
            <a:spAutoFit/>
          </a:bodyPr>
          <a:lstStyle/>
          <a:p>
            <a:pPr algn="ctr"/>
            <a:r>
              <a:rPr lang="en-US" b="1" dirty="0">
                <a:solidFill>
                  <a:srgbClr val="FF0000"/>
                </a:solidFill>
              </a:rPr>
              <a:t>0-0=0</a:t>
            </a:r>
          </a:p>
        </p:txBody>
      </p:sp>
      <p:sp>
        <p:nvSpPr>
          <p:cNvPr id="61" name="TextBox 60">
            <a:extLst>
              <a:ext uri="{FF2B5EF4-FFF2-40B4-BE49-F238E27FC236}">
                <a16:creationId xmlns:a16="http://schemas.microsoft.com/office/drawing/2014/main" xmlns="" id="{6F596A49-6D9C-8D48-8CF9-AADDBD8976FC}"/>
              </a:ext>
            </a:extLst>
          </p:cNvPr>
          <p:cNvSpPr txBox="1"/>
          <p:nvPr/>
        </p:nvSpPr>
        <p:spPr>
          <a:xfrm>
            <a:off x="3915468" y="4217363"/>
            <a:ext cx="1415602" cy="369332"/>
          </a:xfrm>
          <a:prstGeom prst="rect">
            <a:avLst/>
          </a:prstGeom>
          <a:noFill/>
        </p:spPr>
        <p:txBody>
          <a:bodyPr wrap="square" rtlCol="0">
            <a:spAutoFit/>
          </a:bodyPr>
          <a:lstStyle/>
          <a:p>
            <a:pPr algn="ctr"/>
            <a:r>
              <a:rPr lang="en-US" b="1" dirty="0">
                <a:solidFill>
                  <a:srgbClr val="FF0000"/>
                </a:solidFill>
              </a:rPr>
              <a:t>0-0=0</a:t>
            </a:r>
          </a:p>
        </p:txBody>
      </p:sp>
      <p:sp>
        <p:nvSpPr>
          <p:cNvPr id="63" name="Oval 62">
            <a:extLst>
              <a:ext uri="{FF2B5EF4-FFF2-40B4-BE49-F238E27FC236}">
                <a16:creationId xmlns:a16="http://schemas.microsoft.com/office/drawing/2014/main" xmlns="" id="{E914AB00-66C9-9240-8BE0-AFFB80765DFB}"/>
              </a:ext>
            </a:extLst>
          </p:cNvPr>
          <p:cNvSpPr/>
          <p:nvPr/>
        </p:nvSpPr>
        <p:spPr>
          <a:xfrm>
            <a:off x="3171028" y="3413087"/>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a:t>
            </a:r>
            <a:endParaRPr lang="en-US" b="1" dirty="0"/>
          </a:p>
        </p:txBody>
      </p:sp>
      <p:cxnSp>
        <p:nvCxnSpPr>
          <p:cNvPr id="64" name="Straight Connector 63">
            <a:extLst>
              <a:ext uri="{FF2B5EF4-FFF2-40B4-BE49-F238E27FC236}">
                <a16:creationId xmlns:a16="http://schemas.microsoft.com/office/drawing/2014/main" xmlns="" id="{DD5DA988-6777-4249-B202-600816CB7FB2}"/>
              </a:ext>
            </a:extLst>
          </p:cNvPr>
          <p:cNvCxnSpPr>
            <a:cxnSpLocks/>
            <a:stCxn id="24" idx="3"/>
          </p:cNvCxnSpPr>
          <p:nvPr/>
        </p:nvCxnSpPr>
        <p:spPr>
          <a:xfrm flipH="1">
            <a:off x="3594397" y="3380462"/>
            <a:ext cx="52668" cy="934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9253D666-29D6-EE47-95D4-3A5880895315}"/>
              </a:ext>
            </a:extLst>
          </p:cNvPr>
          <p:cNvSpPr txBox="1"/>
          <p:nvPr/>
        </p:nvSpPr>
        <p:spPr>
          <a:xfrm>
            <a:off x="3110977" y="4168075"/>
            <a:ext cx="997005"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0-0=0</a:t>
            </a:r>
          </a:p>
        </p:txBody>
      </p:sp>
      <p:sp>
        <p:nvSpPr>
          <p:cNvPr id="59" name="Oval 58">
            <a:extLst>
              <a:ext uri="{FF2B5EF4-FFF2-40B4-BE49-F238E27FC236}">
                <a16:creationId xmlns:a16="http://schemas.microsoft.com/office/drawing/2014/main" xmlns="" id="{19B55810-D621-704E-8FE2-CC17A191D147}"/>
              </a:ext>
            </a:extLst>
          </p:cNvPr>
          <p:cNvSpPr/>
          <p:nvPr/>
        </p:nvSpPr>
        <p:spPr>
          <a:xfrm>
            <a:off x="5036476" y="339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0" name="TextBox 59">
            <a:extLst>
              <a:ext uri="{FF2B5EF4-FFF2-40B4-BE49-F238E27FC236}">
                <a16:creationId xmlns:a16="http://schemas.microsoft.com/office/drawing/2014/main" xmlns="" id="{72B841C2-3AF9-EB4B-A46D-9D6F15D12F1B}"/>
              </a:ext>
            </a:extLst>
          </p:cNvPr>
          <p:cNvSpPr txBox="1"/>
          <p:nvPr/>
        </p:nvSpPr>
        <p:spPr>
          <a:xfrm>
            <a:off x="5036476" y="3566594"/>
            <a:ext cx="533400" cy="369332"/>
          </a:xfrm>
          <a:prstGeom prst="rect">
            <a:avLst/>
          </a:prstGeom>
          <a:noFill/>
        </p:spPr>
        <p:txBody>
          <a:bodyPr wrap="square" rtlCol="0">
            <a:spAutoFit/>
          </a:bodyPr>
          <a:lstStyle/>
          <a:p>
            <a:pPr algn="ctr"/>
            <a:r>
              <a:rPr lang="en-US" b="1" dirty="0"/>
              <a:t>14</a:t>
            </a:r>
          </a:p>
        </p:txBody>
      </p:sp>
      <p:cxnSp>
        <p:nvCxnSpPr>
          <p:cNvPr id="62" name="Straight Connector 61">
            <a:extLst>
              <a:ext uri="{FF2B5EF4-FFF2-40B4-BE49-F238E27FC236}">
                <a16:creationId xmlns:a16="http://schemas.microsoft.com/office/drawing/2014/main" xmlns="" id="{C6263ED9-C86D-B344-8E05-8E220B038208}"/>
              </a:ext>
            </a:extLst>
          </p:cNvPr>
          <p:cNvCxnSpPr>
            <a:cxnSpLocks/>
          </p:cNvCxnSpPr>
          <p:nvPr/>
        </p:nvCxnSpPr>
        <p:spPr>
          <a:xfrm flipH="1">
            <a:off x="5480726" y="3271316"/>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xmlns="" id="{A0ABC25C-B460-8D40-8D7A-A04BAB80D1BB}"/>
              </a:ext>
            </a:extLst>
          </p:cNvPr>
          <p:cNvSpPr txBox="1"/>
          <p:nvPr/>
        </p:nvSpPr>
        <p:spPr>
          <a:xfrm>
            <a:off x="4881715" y="4116028"/>
            <a:ext cx="1312836" cy="369332"/>
          </a:xfrm>
          <a:prstGeom prst="rect">
            <a:avLst/>
          </a:prstGeom>
          <a:noFill/>
        </p:spPr>
        <p:txBody>
          <a:bodyPr wrap="square" rtlCol="0">
            <a:spAutoFit/>
          </a:bodyPr>
          <a:lstStyle/>
          <a:p>
            <a:pPr algn="ctr"/>
            <a:r>
              <a:rPr lang="en-US" b="1" dirty="0">
                <a:solidFill>
                  <a:srgbClr val="FF0000"/>
                </a:solidFill>
              </a:rPr>
              <a:t>0-0=0</a:t>
            </a:r>
          </a:p>
        </p:txBody>
      </p:sp>
    </p:spTree>
    <p:extLst>
      <p:ext uri="{BB962C8B-B14F-4D97-AF65-F5344CB8AC3E}">
        <p14:creationId xmlns:p14="http://schemas.microsoft.com/office/powerpoint/2010/main" val="2827221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3131F730-EDD6-8445-AF61-BFC3E142C747}"/>
              </a:ext>
            </a:extLst>
          </p:cNvPr>
          <p:cNvSpPr/>
          <p:nvPr/>
        </p:nvSpPr>
        <p:spPr>
          <a:xfrm>
            <a:off x="4302000" y="117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xmlns="" id="{2AD8B61A-D419-9D4C-A136-0F84A74F40EC}"/>
              </a:ext>
            </a:extLst>
          </p:cNvPr>
          <p:cNvSpPr txBox="1"/>
          <p:nvPr/>
        </p:nvSpPr>
        <p:spPr>
          <a:xfrm>
            <a:off x="4302000" y="1349006"/>
            <a:ext cx="533400" cy="369332"/>
          </a:xfrm>
          <a:prstGeom prst="rect">
            <a:avLst/>
          </a:prstGeom>
          <a:noFill/>
        </p:spPr>
        <p:txBody>
          <a:bodyPr wrap="square" rtlCol="0">
            <a:spAutoFit/>
          </a:bodyPr>
          <a:lstStyle/>
          <a:p>
            <a:pPr algn="ctr"/>
            <a:r>
              <a:rPr lang="en-US" b="1" dirty="0"/>
              <a:t>14</a:t>
            </a:r>
          </a:p>
        </p:txBody>
      </p:sp>
      <p:sp>
        <p:nvSpPr>
          <p:cNvPr id="5" name="TextBox 4">
            <a:extLst>
              <a:ext uri="{FF2B5EF4-FFF2-40B4-BE49-F238E27FC236}">
                <a16:creationId xmlns:a16="http://schemas.microsoft.com/office/drawing/2014/main" xmlns="" id="{D70B3130-7000-8D4A-9BA3-B99E72585545}"/>
              </a:ext>
            </a:extLst>
          </p:cNvPr>
          <p:cNvSpPr txBox="1"/>
          <p:nvPr/>
        </p:nvSpPr>
        <p:spPr>
          <a:xfrm>
            <a:off x="4071613" y="726672"/>
            <a:ext cx="970458" cy="369332"/>
          </a:xfrm>
          <a:prstGeom prst="rect">
            <a:avLst/>
          </a:prstGeom>
          <a:noFill/>
        </p:spPr>
        <p:txBody>
          <a:bodyPr wrap="none" rtlCol="0">
            <a:spAutoFit/>
          </a:bodyPr>
          <a:lstStyle/>
          <a:p>
            <a:pPr algn="ctr"/>
            <a:r>
              <a:rPr lang="en-US" b="1" dirty="0">
                <a:solidFill>
                  <a:srgbClr val="FF0000"/>
                </a:solidFill>
              </a:rPr>
              <a:t>	4-3=1</a:t>
            </a:r>
          </a:p>
        </p:txBody>
      </p:sp>
      <p:sp>
        <p:nvSpPr>
          <p:cNvPr id="6" name="TextBox 5">
            <a:extLst>
              <a:ext uri="{FF2B5EF4-FFF2-40B4-BE49-F238E27FC236}">
                <a16:creationId xmlns:a16="http://schemas.microsoft.com/office/drawing/2014/main" xmlns="" id="{F88BBB12-171E-004F-8604-FA1B82DCE3D7}"/>
              </a:ext>
            </a:extLst>
          </p:cNvPr>
          <p:cNvSpPr txBox="1"/>
          <p:nvPr/>
        </p:nvSpPr>
        <p:spPr>
          <a:xfrm>
            <a:off x="3711028" y="5006062"/>
            <a:ext cx="4499788" cy="830997"/>
          </a:xfrm>
          <a:prstGeom prst="rect">
            <a:avLst/>
          </a:prstGeom>
          <a:noFill/>
        </p:spPr>
        <p:txBody>
          <a:bodyPr wrap="square" rtlCol="0">
            <a:spAutoFit/>
          </a:bodyPr>
          <a:lstStyle/>
          <a:p>
            <a:r>
              <a:rPr lang="en-US" sz="2400" b="1" dirty="0">
                <a:solidFill>
                  <a:srgbClr val="00B0F0"/>
                </a:solidFill>
              </a:rPr>
              <a:t>Tree is </a:t>
            </a:r>
            <a:r>
              <a:rPr lang="en-US" sz="2400" b="1" dirty="0" smtClean="0">
                <a:solidFill>
                  <a:srgbClr val="00B0F0"/>
                </a:solidFill>
              </a:rPr>
              <a:t>balanced</a:t>
            </a:r>
          </a:p>
          <a:p>
            <a:r>
              <a:rPr lang="en-US" sz="2400" b="1" dirty="0" smtClean="0">
                <a:solidFill>
                  <a:srgbClr val="00B0F0"/>
                </a:solidFill>
              </a:rPr>
              <a:t>Final AVL Tree</a:t>
            </a:r>
            <a:endParaRPr lang="en-US" sz="2400" b="1" dirty="0">
              <a:solidFill>
                <a:srgbClr val="00B0F0"/>
              </a:solidFill>
            </a:endParaRPr>
          </a:p>
        </p:txBody>
      </p:sp>
      <p:sp>
        <p:nvSpPr>
          <p:cNvPr id="7" name="Oval 6">
            <a:extLst>
              <a:ext uri="{FF2B5EF4-FFF2-40B4-BE49-F238E27FC236}">
                <a16:creationId xmlns:a16="http://schemas.microsoft.com/office/drawing/2014/main" xmlns="" id="{3D799783-E5BE-8343-BA82-2E78BE2078A0}"/>
              </a:ext>
            </a:extLst>
          </p:cNvPr>
          <p:cNvSpPr/>
          <p:nvPr/>
        </p:nvSpPr>
        <p:spPr>
          <a:xfrm>
            <a:off x="59245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TextBox 7">
            <a:extLst>
              <a:ext uri="{FF2B5EF4-FFF2-40B4-BE49-F238E27FC236}">
                <a16:creationId xmlns:a16="http://schemas.microsoft.com/office/drawing/2014/main" xmlns="" id="{44AC3F61-7DC4-1C44-958F-3C2B90ECF147}"/>
              </a:ext>
            </a:extLst>
          </p:cNvPr>
          <p:cNvSpPr txBox="1"/>
          <p:nvPr/>
        </p:nvSpPr>
        <p:spPr>
          <a:xfrm>
            <a:off x="5924551" y="2069006"/>
            <a:ext cx="533400" cy="369332"/>
          </a:xfrm>
          <a:prstGeom prst="rect">
            <a:avLst/>
          </a:prstGeom>
          <a:noFill/>
        </p:spPr>
        <p:txBody>
          <a:bodyPr wrap="square" rtlCol="0">
            <a:spAutoFit/>
          </a:bodyPr>
          <a:lstStyle/>
          <a:p>
            <a:pPr algn="ctr"/>
            <a:r>
              <a:rPr lang="en-US" b="1" dirty="0"/>
              <a:t>16</a:t>
            </a:r>
          </a:p>
        </p:txBody>
      </p:sp>
      <p:sp>
        <p:nvSpPr>
          <p:cNvPr id="9" name="TextBox 8">
            <a:extLst>
              <a:ext uri="{FF2B5EF4-FFF2-40B4-BE49-F238E27FC236}">
                <a16:creationId xmlns:a16="http://schemas.microsoft.com/office/drawing/2014/main" xmlns="" id="{6F1ECF28-B9B9-914F-9D1C-4B84F026D58C}"/>
              </a:ext>
            </a:extLst>
          </p:cNvPr>
          <p:cNvSpPr txBox="1"/>
          <p:nvPr/>
        </p:nvSpPr>
        <p:spPr>
          <a:xfrm>
            <a:off x="6214975" y="1616673"/>
            <a:ext cx="721672" cy="369332"/>
          </a:xfrm>
          <a:prstGeom prst="rect">
            <a:avLst/>
          </a:prstGeom>
          <a:noFill/>
        </p:spPr>
        <p:txBody>
          <a:bodyPr wrap="none" rtlCol="0">
            <a:spAutoFit/>
          </a:bodyPr>
          <a:lstStyle/>
          <a:p>
            <a:pPr algn="ctr"/>
            <a:r>
              <a:rPr lang="en-US" b="1" dirty="0">
                <a:solidFill>
                  <a:srgbClr val="FF0000"/>
                </a:solidFill>
              </a:rPr>
              <a:t>2-2=0</a:t>
            </a:r>
          </a:p>
        </p:txBody>
      </p:sp>
      <p:cxnSp>
        <p:nvCxnSpPr>
          <p:cNvPr id="10" name="Straight Connector 9">
            <a:extLst>
              <a:ext uri="{FF2B5EF4-FFF2-40B4-BE49-F238E27FC236}">
                <a16:creationId xmlns:a16="http://schemas.microsoft.com/office/drawing/2014/main" xmlns="" id="{7A509D1C-7CDA-0B4B-96CA-92AF48A85894}"/>
              </a:ext>
            </a:extLst>
          </p:cNvPr>
          <p:cNvCxnSpPr>
            <a:cxnSpLocks/>
            <a:stCxn id="3" idx="6"/>
          </p:cNvCxnSpPr>
          <p:nvPr/>
        </p:nvCxnSpPr>
        <p:spPr>
          <a:xfrm>
            <a:off x="4842000" y="1533672"/>
            <a:ext cx="1114891" cy="53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12">
            <a:extLst>
              <a:ext uri="{FF2B5EF4-FFF2-40B4-BE49-F238E27FC236}">
                <a16:creationId xmlns:a16="http://schemas.microsoft.com/office/drawing/2014/main" xmlns="" id="{14A59E2C-37DF-F549-929B-177A7FDDEC20}"/>
              </a:ext>
            </a:extLst>
          </p:cNvPr>
          <p:cNvSpPr>
            <a:spLocks noGrp="1"/>
          </p:cNvSpPr>
          <p:nvPr>
            <p:ph type="ftr" sz="quarter" idx="11"/>
          </p:nvPr>
        </p:nvSpPr>
        <p:spPr>
          <a:xfrm>
            <a:off x="3028952" y="6356352"/>
            <a:ext cx="3086100" cy="365125"/>
          </a:xfrm>
        </p:spPr>
        <p:txBody>
          <a:bodyPr/>
          <a:lstStyle/>
          <a:p>
            <a:r>
              <a:rPr lang="en-US" b="1" smtClean="0"/>
              <a:t>Er. Jendi Bade Shrestha</a:t>
            </a:r>
            <a:endParaRPr lang="en-US" b="1" dirty="0"/>
          </a:p>
        </p:txBody>
      </p:sp>
      <p:sp>
        <p:nvSpPr>
          <p:cNvPr id="12" name="Slide Number Placeholder 9">
            <a:extLst>
              <a:ext uri="{FF2B5EF4-FFF2-40B4-BE49-F238E27FC236}">
                <a16:creationId xmlns:a16="http://schemas.microsoft.com/office/drawing/2014/main" xmlns="" id="{C74A84D5-1CDD-4D46-A5D1-717731F76381}"/>
              </a:ext>
            </a:extLst>
          </p:cNvPr>
          <p:cNvSpPr>
            <a:spLocks noGrp="1"/>
          </p:cNvSpPr>
          <p:nvPr>
            <p:ph type="sldNum" sz="quarter" idx="12"/>
          </p:nvPr>
        </p:nvSpPr>
        <p:spPr>
          <a:xfrm>
            <a:off x="6457951" y="6356352"/>
            <a:ext cx="2057400" cy="365125"/>
          </a:xfrm>
        </p:spPr>
        <p:txBody>
          <a:bodyPr/>
          <a:lstStyle/>
          <a:p>
            <a:fld id="{85CEC335-9E88-6946-8B96-8A8B74734CC4}" type="slidenum">
              <a:rPr lang="en-US" b="1" smtClean="0"/>
              <a:t>131</a:t>
            </a:fld>
            <a:endParaRPr lang="en-US" b="1"/>
          </a:p>
        </p:txBody>
      </p:sp>
      <p:sp>
        <p:nvSpPr>
          <p:cNvPr id="20" name="Oval 19">
            <a:extLst>
              <a:ext uri="{FF2B5EF4-FFF2-40B4-BE49-F238E27FC236}">
                <a16:creationId xmlns:a16="http://schemas.microsoft.com/office/drawing/2014/main" xmlns="" id="{FC78C357-214A-C44A-88FC-7792E4F8C6F9}"/>
              </a:ext>
            </a:extLst>
          </p:cNvPr>
          <p:cNvSpPr/>
          <p:nvPr/>
        </p:nvSpPr>
        <p:spPr>
          <a:xfrm>
            <a:off x="2758951" y="1893672"/>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xmlns="" id="{EEBC77D0-1248-F042-A2E6-AA36BC4FF874}"/>
              </a:ext>
            </a:extLst>
          </p:cNvPr>
          <p:cNvSpPr txBox="1"/>
          <p:nvPr/>
        </p:nvSpPr>
        <p:spPr>
          <a:xfrm>
            <a:off x="2758951" y="2069006"/>
            <a:ext cx="533400" cy="369332"/>
          </a:xfrm>
          <a:prstGeom prst="rect">
            <a:avLst/>
          </a:prstGeom>
          <a:noFill/>
        </p:spPr>
        <p:txBody>
          <a:bodyPr wrap="square" rtlCol="0">
            <a:spAutoFit/>
          </a:bodyPr>
          <a:lstStyle/>
          <a:p>
            <a:pPr algn="ctr"/>
            <a:r>
              <a:rPr lang="en-US" b="1" dirty="0"/>
              <a:t>5</a:t>
            </a:r>
          </a:p>
        </p:txBody>
      </p:sp>
      <p:sp>
        <p:nvSpPr>
          <p:cNvPr id="16" name="TextBox 15">
            <a:extLst>
              <a:ext uri="{FF2B5EF4-FFF2-40B4-BE49-F238E27FC236}">
                <a16:creationId xmlns:a16="http://schemas.microsoft.com/office/drawing/2014/main" xmlns="" id="{5770A776-C2CC-5042-8BBA-981B8E6876AA}"/>
              </a:ext>
            </a:extLst>
          </p:cNvPr>
          <p:cNvSpPr txBox="1"/>
          <p:nvPr/>
        </p:nvSpPr>
        <p:spPr>
          <a:xfrm>
            <a:off x="2038311" y="1782501"/>
            <a:ext cx="792205" cy="369332"/>
          </a:xfrm>
          <a:prstGeom prst="rect">
            <a:avLst/>
          </a:prstGeom>
          <a:noFill/>
        </p:spPr>
        <p:txBody>
          <a:bodyPr wrap="none" rtlCol="0">
            <a:spAutoFit/>
          </a:bodyPr>
          <a:lstStyle/>
          <a:p>
            <a:pPr algn="ctr"/>
            <a:r>
              <a:rPr lang="en-US" b="1" dirty="0">
                <a:solidFill>
                  <a:srgbClr val="FF0000"/>
                </a:solidFill>
              </a:rPr>
              <a:t>2-3=-1</a:t>
            </a:r>
          </a:p>
        </p:txBody>
      </p:sp>
      <p:sp>
        <p:nvSpPr>
          <p:cNvPr id="17" name="Oval 16">
            <a:extLst>
              <a:ext uri="{FF2B5EF4-FFF2-40B4-BE49-F238E27FC236}">
                <a16:creationId xmlns:a16="http://schemas.microsoft.com/office/drawing/2014/main" xmlns="" id="{9D6B43B0-0317-5B4B-BCF2-8C60E843F57A}"/>
              </a:ext>
            </a:extLst>
          </p:cNvPr>
          <p:cNvSpPr/>
          <p:nvPr/>
        </p:nvSpPr>
        <p:spPr>
          <a:xfrm>
            <a:off x="2087924" y="2715258"/>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TextBox 17">
            <a:extLst>
              <a:ext uri="{FF2B5EF4-FFF2-40B4-BE49-F238E27FC236}">
                <a16:creationId xmlns:a16="http://schemas.microsoft.com/office/drawing/2014/main" xmlns="" id="{D3BC71CD-5682-1C4D-AB7A-733F499FC9E9}"/>
              </a:ext>
            </a:extLst>
          </p:cNvPr>
          <p:cNvSpPr txBox="1"/>
          <p:nvPr/>
        </p:nvSpPr>
        <p:spPr>
          <a:xfrm>
            <a:off x="2087924" y="2890592"/>
            <a:ext cx="533400" cy="369332"/>
          </a:xfrm>
          <a:prstGeom prst="rect">
            <a:avLst/>
          </a:prstGeom>
          <a:noFill/>
        </p:spPr>
        <p:txBody>
          <a:bodyPr wrap="square" rtlCol="0">
            <a:spAutoFit/>
          </a:bodyPr>
          <a:lstStyle/>
          <a:p>
            <a:pPr algn="ctr"/>
            <a:r>
              <a:rPr lang="en-US" b="1" dirty="0"/>
              <a:t>4</a:t>
            </a:r>
          </a:p>
        </p:txBody>
      </p:sp>
      <p:cxnSp>
        <p:nvCxnSpPr>
          <p:cNvPr id="19" name="Straight Connector 18">
            <a:extLst>
              <a:ext uri="{FF2B5EF4-FFF2-40B4-BE49-F238E27FC236}">
                <a16:creationId xmlns:a16="http://schemas.microsoft.com/office/drawing/2014/main" xmlns="" id="{6AAABBD2-B263-B849-81DD-38D361D78961}"/>
              </a:ext>
            </a:extLst>
          </p:cNvPr>
          <p:cNvCxnSpPr>
            <a:cxnSpLocks/>
            <a:stCxn id="20" idx="3"/>
          </p:cNvCxnSpPr>
          <p:nvPr/>
        </p:nvCxnSpPr>
        <p:spPr>
          <a:xfrm flipH="1">
            <a:off x="2511292" y="2508231"/>
            <a:ext cx="326740" cy="2678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C85C8BE-AD90-2946-9EE8-CEE4BC0B88B1}"/>
              </a:ext>
            </a:extLst>
          </p:cNvPr>
          <p:cNvSpPr txBox="1"/>
          <p:nvPr/>
        </p:nvSpPr>
        <p:spPr>
          <a:xfrm>
            <a:off x="1220322" y="2532984"/>
            <a:ext cx="1246276" cy="369332"/>
          </a:xfrm>
          <a:prstGeom prst="rect">
            <a:avLst/>
          </a:prstGeom>
          <a:noFill/>
        </p:spPr>
        <p:txBody>
          <a:bodyPr wrap="square" rtlCol="0">
            <a:spAutoFit/>
          </a:bodyPr>
          <a:lstStyle/>
          <a:p>
            <a:pPr algn="ctr"/>
            <a:r>
              <a:rPr lang="en-US" b="1" dirty="0">
                <a:solidFill>
                  <a:srgbClr val="FF0000"/>
                </a:solidFill>
              </a:rPr>
              <a:t>1-1=0</a:t>
            </a:r>
          </a:p>
        </p:txBody>
      </p:sp>
      <p:sp>
        <p:nvSpPr>
          <p:cNvPr id="24" name="Oval 23">
            <a:extLst>
              <a:ext uri="{FF2B5EF4-FFF2-40B4-BE49-F238E27FC236}">
                <a16:creationId xmlns:a16="http://schemas.microsoft.com/office/drawing/2014/main" xmlns="" id="{3F6DDDE8-D27F-644A-8DCB-ED05F488C4EE}"/>
              </a:ext>
            </a:extLst>
          </p:cNvPr>
          <p:cNvSpPr/>
          <p:nvPr/>
        </p:nvSpPr>
        <p:spPr>
          <a:xfrm>
            <a:off x="3567983" y="2765903"/>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TextBox 24">
            <a:extLst>
              <a:ext uri="{FF2B5EF4-FFF2-40B4-BE49-F238E27FC236}">
                <a16:creationId xmlns:a16="http://schemas.microsoft.com/office/drawing/2014/main" xmlns="" id="{B20D5BB8-DA6F-CD4D-A3F3-ED534FF7BD27}"/>
              </a:ext>
            </a:extLst>
          </p:cNvPr>
          <p:cNvSpPr txBox="1"/>
          <p:nvPr/>
        </p:nvSpPr>
        <p:spPr>
          <a:xfrm>
            <a:off x="3567983" y="2941237"/>
            <a:ext cx="533400" cy="369332"/>
          </a:xfrm>
          <a:prstGeom prst="rect">
            <a:avLst/>
          </a:prstGeom>
          <a:noFill/>
        </p:spPr>
        <p:txBody>
          <a:bodyPr wrap="square" rtlCol="0">
            <a:spAutoFit/>
          </a:bodyPr>
          <a:lstStyle/>
          <a:p>
            <a:pPr algn="ctr"/>
            <a:r>
              <a:rPr lang="en-US" b="1" dirty="0"/>
              <a:t>9</a:t>
            </a:r>
          </a:p>
        </p:txBody>
      </p:sp>
      <p:cxnSp>
        <p:nvCxnSpPr>
          <p:cNvPr id="26" name="Straight Connector 25">
            <a:extLst>
              <a:ext uri="{FF2B5EF4-FFF2-40B4-BE49-F238E27FC236}">
                <a16:creationId xmlns:a16="http://schemas.microsoft.com/office/drawing/2014/main" xmlns="" id="{C9D9520D-BAE1-8E4F-9605-17D9F9F3629A}"/>
              </a:ext>
            </a:extLst>
          </p:cNvPr>
          <p:cNvCxnSpPr>
            <a:cxnSpLocks/>
          </p:cNvCxnSpPr>
          <p:nvPr/>
        </p:nvCxnSpPr>
        <p:spPr>
          <a:xfrm flipH="1">
            <a:off x="3256973" y="1653579"/>
            <a:ext cx="1082132" cy="4654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4324F9BF-4C0D-D645-B8DB-3A3813761A3F}"/>
              </a:ext>
            </a:extLst>
          </p:cNvPr>
          <p:cNvSpPr txBox="1"/>
          <p:nvPr/>
        </p:nvSpPr>
        <p:spPr>
          <a:xfrm>
            <a:off x="3521098" y="2443508"/>
            <a:ext cx="1101029" cy="369332"/>
          </a:xfrm>
          <a:prstGeom prst="rect">
            <a:avLst/>
          </a:prstGeom>
          <a:noFill/>
        </p:spPr>
        <p:txBody>
          <a:bodyPr wrap="square" rtlCol="0">
            <a:spAutoFit/>
          </a:bodyPr>
          <a:lstStyle/>
          <a:p>
            <a:pPr algn="ctr"/>
            <a:r>
              <a:rPr lang="en-US" b="1" dirty="0">
                <a:solidFill>
                  <a:srgbClr val="FF0000"/>
                </a:solidFill>
              </a:rPr>
              <a:t>2-1=1</a:t>
            </a:r>
          </a:p>
        </p:txBody>
      </p:sp>
      <p:cxnSp>
        <p:nvCxnSpPr>
          <p:cNvPr id="28" name="Straight Connector 27">
            <a:extLst>
              <a:ext uri="{FF2B5EF4-FFF2-40B4-BE49-F238E27FC236}">
                <a16:creationId xmlns:a16="http://schemas.microsoft.com/office/drawing/2014/main" xmlns="" id="{4BAB110E-BCC0-5E47-B01B-AA8AB6FEC930}"/>
              </a:ext>
            </a:extLst>
          </p:cNvPr>
          <p:cNvCxnSpPr>
            <a:cxnSpLocks/>
            <a:stCxn id="20" idx="5"/>
            <a:endCxn id="24" idx="1"/>
          </p:cNvCxnSpPr>
          <p:nvPr/>
        </p:nvCxnSpPr>
        <p:spPr>
          <a:xfrm>
            <a:off x="3219869" y="2508231"/>
            <a:ext cx="427196" cy="3631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18C45E9C-F32C-4D41-8B5D-413E8AE38602}"/>
              </a:ext>
            </a:extLst>
          </p:cNvPr>
          <p:cNvSpPr txBox="1"/>
          <p:nvPr/>
        </p:nvSpPr>
        <p:spPr>
          <a:xfrm>
            <a:off x="544961" y="721627"/>
            <a:ext cx="2210793" cy="400110"/>
          </a:xfrm>
          <a:prstGeom prst="rect">
            <a:avLst/>
          </a:prstGeom>
          <a:noFill/>
        </p:spPr>
        <p:txBody>
          <a:bodyPr wrap="square" rtlCol="0">
            <a:spAutoFit/>
          </a:bodyPr>
          <a:lstStyle/>
          <a:p>
            <a:r>
              <a:rPr lang="en-US" sz="2000" b="1" dirty="0">
                <a:solidFill>
                  <a:srgbClr val="FF0000"/>
                </a:solidFill>
              </a:rPr>
              <a:t>Step-15: </a:t>
            </a:r>
            <a:r>
              <a:rPr lang="en-US" sz="2000" b="1" dirty="0"/>
              <a:t>Insert 5</a:t>
            </a:r>
          </a:p>
        </p:txBody>
      </p:sp>
      <p:sp>
        <p:nvSpPr>
          <p:cNvPr id="30" name="Oval 29">
            <a:extLst>
              <a:ext uri="{FF2B5EF4-FFF2-40B4-BE49-F238E27FC236}">
                <a16:creationId xmlns:a16="http://schemas.microsoft.com/office/drawing/2014/main" xmlns="" id="{D3E547EE-69D3-6948-AA9F-1C0F94D8553E}"/>
              </a:ext>
            </a:extLst>
          </p:cNvPr>
          <p:cNvSpPr/>
          <p:nvPr/>
        </p:nvSpPr>
        <p:spPr>
          <a:xfrm>
            <a:off x="6575811" y="267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xmlns="" id="{622D0616-BA8F-5D47-AE67-A4719AAD5806}"/>
              </a:ext>
            </a:extLst>
          </p:cNvPr>
          <p:cNvSpPr txBox="1"/>
          <p:nvPr/>
        </p:nvSpPr>
        <p:spPr>
          <a:xfrm>
            <a:off x="6575811" y="2846594"/>
            <a:ext cx="533400" cy="369332"/>
          </a:xfrm>
          <a:prstGeom prst="rect">
            <a:avLst/>
          </a:prstGeom>
          <a:noFill/>
        </p:spPr>
        <p:txBody>
          <a:bodyPr wrap="square" rtlCol="0">
            <a:spAutoFit/>
          </a:bodyPr>
          <a:lstStyle/>
          <a:p>
            <a:pPr algn="ctr"/>
            <a:r>
              <a:rPr lang="en-US" b="1" dirty="0"/>
              <a:t>18</a:t>
            </a:r>
          </a:p>
        </p:txBody>
      </p:sp>
      <p:sp>
        <p:nvSpPr>
          <p:cNvPr id="32" name="TextBox 31">
            <a:extLst>
              <a:ext uri="{FF2B5EF4-FFF2-40B4-BE49-F238E27FC236}">
                <a16:creationId xmlns:a16="http://schemas.microsoft.com/office/drawing/2014/main" xmlns="" id="{169FF784-C6B5-DA4B-AA58-8F4102840E07}"/>
              </a:ext>
            </a:extLst>
          </p:cNvPr>
          <p:cNvSpPr txBox="1"/>
          <p:nvPr/>
        </p:nvSpPr>
        <p:spPr>
          <a:xfrm>
            <a:off x="6934201" y="2696961"/>
            <a:ext cx="1169749" cy="369332"/>
          </a:xfrm>
          <a:prstGeom prst="rect">
            <a:avLst/>
          </a:prstGeom>
          <a:noFill/>
        </p:spPr>
        <p:txBody>
          <a:bodyPr wrap="square" rtlCol="0">
            <a:spAutoFit/>
          </a:bodyPr>
          <a:lstStyle/>
          <a:p>
            <a:pPr algn="ctr"/>
            <a:r>
              <a:rPr lang="en-US" b="1" dirty="0">
                <a:solidFill>
                  <a:srgbClr val="FF0000"/>
                </a:solidFill>
              </a:rPr>
              <a:t>0-0=0</a:t>
            </a:r>
          </a:p>
        </p:txBody>
      </p:sp>
      <p:cxnSp>
        <p:nvCxnSpPr>
          <p:cNvPr id="33" name="Straight Connector 32">
            <a:extLst>
              <a:ext uri="{FF2B5EF4-FFF2-40B4-BE49-F238E27FC236}">
                <a16:creationId xmlns:a16="http://schemas.microsoft.com/office/drawing/2014/main" xmlns="" id="{BCF0177D-3244-914E-A1BD-309215A5197D}"/>
              </a:ext>
            </a:extLst>
          </p:cNvPr>
          <p:cNvCxnSpPr>
            <a:cxnSpLocks/>
            <a:endCxn id="30" idx="1"/>
          </p:cNvCxnSpPr>
          <p:nvPr/>
        </p:nvCxnSpPr>
        <p:spPr>
          <a:xfrm>
            <a:off x="6425849" y="2460672"/>
            <a:ext cx="229043" cy="316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22832AAC-F362-A748-82EB-2F3D6CF1CB3F}"/>
              </a:ext>
            </a:extLst>
          </p:cNvPr>
          <p:cNvSpPr/>
          <p:nvPr/>
        </p:nvSpPr>
        <p:spPr>
          <a:xfrm>
            <a:off x="1573460" y="334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US" b="1" dirty="0"/>
          </a:p>
        </p:txBody>
      </p:sp>
      <p:cxnSp>
        <p:nvCxnSpPr>
          <p:cNvPr id="36" name="Straight Connector 35">
            <a:extLst>
              <a:ext uri="{FF2B5EF4-FFF2-40B4-BE49-F238E27FC236}">
                <a16:creationId xmlns:a16="http://schemas.microsoft.com/office/drawing/2014/main" xmlns="" id="{32B69E14-A923-174D-B8C5-E9498FCF117E}"/>
              </a:ext>
            </a:extLst>
          </p:cNvPr>
          <p:cNvCxnSpPr>
            <a:cxnSpLocks/>
          </p:cNvCxnSpPr>
          <p:nvPr/>
        </p:nvCxnSpPr>
        <p:spPr>
          <a:xfrm flipH="1">
            <a:off x="1996827" y="3259926"/>
            <a:ext cx="146930" cy="1490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62BDEEB7-51BA-1A4C-A49B-2FF800CCC9EF}"/>
              </a:ext>
            </a:extLst>
          </p:cNvPr>
          <p:cNvSpPr txBox="1"/>
          <p:nvPr/>
        </p:nvSpPr>
        <p:spPr>
          <a:xfrm>
            <a:off x="1682212" y="4057399"/>
            <a:ext cx="1351423" cy="369332"/>
          </a:xfrm>
          <a:prstGeom prst="rect">
            <a:avLst/>
          </a:prstGeom>
          <a:noFill/>
        </p:spPr>
        <p:txBody>
          <a:bodyPr wrap="square" rtlCol="0">
            <a:spAutoFit/>
          </a:bodyPr>
          <a:lstStyle/>
          <a:p>
            <a:pPr algn="ctr"/>
            <a:r>
              <a:rPr lang="en-US" b="1" dirty="0">
                <a:solidFill>
                  <a:srgbClr val="FF0000"/>
                </a:solidFill>
              </a:rPr>
              <a:t>0-0=0</a:t>
            </a:r>
          </a:p>
        </p:txBody>
      </p:sp>
      <p:sp>
        <p:nvSpPr>
          <p:cNvPr id="38" name="Oval 37">
            <a:extLst>
              <a:ext uri="{FF2B5EF4-FFF2-40B4-BE49-F238E27FC236}">
                <a16:creationId xmlns:a16="http://schemas.microsoft.com/office/drawing/2014/main" xmlns="" id="{6CC472FA-2A88-2347-A468-8D5DD47DD506}"/>
              </a:ext>
            </a:extLst>
          </p:cNvPr>
          <p:cNvSpPr/>
          <p:nvPr/>
        </p:nvSpPr>
        <p:spPr>
          <a:xfrm>
            <a:off x="3938400" y="3519766"/>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TextBox 38">
            <a:extLst>
              <a:ext uri="{FF2B5EF4-FFF2-40B4-BE49-F238E27FC236}">
                <a16:creationId xmlns:a16="http://schemas.microsoft.com/office/drawing/2014/main" xmlns="" id="{52D44042-D95B-894F-A5AF-6E0237868EFC}"/>
              </a:ext>
            </a:extLst>
          </p:cNvPr>
          <p:cNvSpPr txBox="1"/>
          <p:nvPr/>
        </p:nvSpPr>
        <p:spPr>
          <a:xfrm>
            <a:off x="3938400" y="3695100"/>
            <a:ext cx="533400" cy="369332"/>
          </a:xfrm>
          <a:prstGeom prst="rect">
            <a:avLst/>
          </a:prstGeom>
          <a:noFill/>
        </p:spPr>
        <p:txBody>
          <a:bodyPr wrap="square" rtlCol="0">
            <a:spAutoFit/>
          </a:bodyPr>
          <a:lstStyle/>
          <a:p>
            <a:pPr algn="ctr"/>
            <a:r>
              <a:rPr lang="en-US" b="1" dirty="0"/>
              <a:t>9</a:t>
            </a:r>
          </a:p>
        </p:txBody>
      </p:sp>
      <p:sp>
        <p:nvSpPr>
          <p:cNvPr id="40" name="TextBox 39">
            <a:extLst>
              <a:ext uri="{FF2B5EF4-FFF2-40B4-BE49-F238E27FC236}">
                <a16:creationId xmlns:a16="http://schemas.microsoft.com/office/drawing/2014/main" xmlns="" id="{F3B51004-66ED-C54A-8DCE-AF32125217CF}"/>
              </a:ext>
            </a:extLst>
          </p:cNvPr>
          <p:cNvSpPr txBox="1"/>
          <p:nvPr/>
        </p:nvSpPr>
        <p:spPr>
          <a:xfrm>
            <a:off x="658372" y="3780385"/>
            <a:ext cx="937689"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0-0=0</a:t>
            </a:r>
          </a:p>
        </p:txBody>
      </p:sp>
      <p:cxnSp>
        <p:nvCxnSpPr>
          <p:cNvPr id="41" name="Straight Connector 40">
            <a:extLst>
              <a:ext uri="{FF2B5EF4-FFF2-40B4-BE49-F238E27FC236}">
                <a16:creationId xmlns:a16="http://schemas.microsoft.com/office/drawing/2014/main" xmlns="" id="{F445EA2F-B724-6444-8A90-425353C6577D}"/>
              </a:ext>
            </a:extLst>
          </p:cNvPr>
          <p:cNvCxnSpPr>
            <a:cxnSpLocks/>
          </p:cNvCxnSpPr>
          <p:nvPr/>
        </p:nvCxnSpPr>
        <p:spPr>
          <a:xfrm>
            <a:off x="4025136" y="3382630"/>
            <a:ext cx="59980" cy="1753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A651B48E-D6AF-FB42-B235-BC4E3D62AE1A}"/>
              </a:ext>
            </a:extLst>
          </p:cNvPr>
          <p:cNvSpPr/>
          <p:nvPr/>
        </p:nvSpPr>
        <p:spPr>
          <a:xfrm>
            <a:off x="5457032" y="262817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TextBox 42">
            <a:extLst>
              <a:ext uri="{FF2B5EF4-FFF2-40B4-BE49-F238E27FC236}">
                <a16:creationId xmlns:a16="http://schemas.microsoft.com/office/drawing/2014/main" xmlns="" id="{AD81B7F3-A405-0E4A-B888-F964A5494FA3}"/>
              </a:ext>
            </a:extLst>
          </p:cNvPr>
          <p:cNvSpPr txBox="1"/>
          <p:nvPr/>
        </p:nvSpPr>
        <p:spPr>
          <a:xfrm>
            <a:off x="5457032" y="2803508"/>
            <a:ext cx="533400" cy="369332"/>
          </a:xfrm>
          <a:prstGeom prst="rect">
            <a:avLst/>
          </a:prstGeom>
          <a:noFill/>
        </p:spPr>
        <p:txBody>
          <a:bodyPr wrap="square" rtlCol="0">
            <a:spAutoFit/>
          </a:bodyPr>
          <a:lstStyle/>
          <a:p>
            <a:pPr algn="ctr"/>
            <a:r>
              <a:rPr lang="en-US" b="1" dirty="0"/>
              <a:t>15</a:t>
            </a:r>
          </a:p>
        </p:txBody>
      </p:sp>
      <p:cxnSp>
        <p:nvCxnSpPr>
          <p:cNvPr id="44" name="Straight Connector 43">
            <a:extLst>
              <a:ext uri="{FF2B5EF4-FFF2-40B4-BE49-F238E27FC236}">
                <a16:creationId xmlns:a16="http://schemas.microsoft.com/office/drawing/2014/main" xmlns="" id="{BA96E9DC-5294-484D-A939-E294817C57D1}"/>
              </a:ext>
            </a:extLst>
          </p:cNvPr>
          <p:cNvCxnSpPr>
            <a:cxnSpLocks/>
            <a:stCxn id="7" idx="3"/>
          </p:cNvCxnSpPr>
          <p:nvPr/>
        </p:nvCxnSpPr>
        <p:spPr>
          <a:xfrm flipH="1">
            <a:off x="5901283" y="2508230"/>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E08A0B88-9579-6446-8E2F-0E832798D53F}"/>
              </a:ext>
            </a:extLst>
          </p:cNvPr>
          <p:cNvSpPr txBox="1"/>
          <p:nvPr/>
        </p:nvSpPr>
        <p:spPr>
          <a:xfrm>
            <a:off x="4696813" y="2360801"/>
            <a:ext cx="1162213" cy="369332"/>
          </a:xfrm>
          <a:prstGeom prst="rect">
            <a:avLst/>
          </a:prstGeom>
          <a:noFill/>
        </p:spPr>
        <p:txBody>
          <a:bodyPr wrap="square" rtlCol="0">
            <a:spAutoFit/>
          </a:bodyPr>
          <a:lstStyle/>
          <a:p>
            <a:pPr algn="ctr"/>
            <a:r>
              <a:rPr lang="en-US" b="1" dirty="0">
                <a:solidFill>
                  <a:srgbClr val="FF0000"/>
                </a:solidFill>
              </a:rPr>
              <a:t>1-0=1</a:t>
            </a:r>
          </a:p>
        </p:txBody>
      </p:sp>
      <p:sp>
        <p:nvSpPr>
          <p:cNvPr id="46" name="Oval 45">
            <a:extLst>
              <a:ext uri="{FF2B5EF4-FFF2-40B4-BE49-F238E27FC236}">
                <a16:creationId xmlns:a16="http://schemas.microsoft.com/office/drawing/2014/main" xmlns="" id="{C8CCE305-22A8-DE4C-A2F7-740F3C840C27}"/>
              </a:ext>
            </a:extLst>
          </p:cNvPr>
          <p:cNvSpPr/>
          <p:nvPr/>
        </p:nvSpPr>
        <p:spPr>
          <a:xfrm>
            <a:off x="2563628" y="3428324"/>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TextBox 46">
            <a:extLst>
              <a:ext uri="{FF2B5EF4-FFF2-40B4-BE49-F238E27FC236}">
                <a16:creationId xmlns:a16="http://schemas.microsoft.com/office/drawing/2014/main" xmlns="" id="{0880BF76-092B-4548-A71D-346DBD549B95}"/>
              </a:ext>
            </a:extLst>
          </p:cNvPr>
          <p:cNvSpPr txBox="1"/>
          <p:nvPr/>
        </p:nvSpPr>
        <p:spPr>
          <a:xfrm>
            <a:off x="2563628" y="3603658"/>
            <a:ext cx="533400" cy="369332"/>
          </a:xfrm>
          <a:prstGeom prst="rect">
            <a:avLst/>
          </a:prstGeom>
          <a:noFill/>
        </p:spPr>
        <p:txBody>
          <a:bodyPr wrap="square" rtlCol="0">
            <a:spAutoFit/>
          </a:bodyPr>
          <a:lstStyle/>
          <a:p>
            <a:pPr algn="ctr"/>
            <a:r>
              <a:rPr lang="en-US" b="1" dirty="0"/>
              <a:t>4</a:t>
            </a:r>
          </a:p>
        </p:txBody>
      </p:sp>
      <p:cxnSp>
        <p:nvCxnSpPr>
          <p:cNvPr id="48" name="Straight Connector 47">
            <a:extLst>
              <a:ext uri="{FF2B5EF4-FFF2-40B4-BE49-F238E27FC236}">
                <a16:creationId xmlns:a16="http://schemas.microsoft.com/office/drawing/2014/main" xmlns="" id="{2AC11D31-89CC-C941-B2A5-53960AA05981}"/>
              </a:ext>
            </a:extLst>
          </p:cNvPr>
          <p:cNvCxnSpPr>
            <a:cxnSpLocks/>
            <a:stCxn id="46" idx="1"/>
          </p:cNvCxnSpPr>
          <p:nvPr/>
        </p:nvCxnSpPr>
        <p:spPr>
          <a:xfrm flipH="1" flipV="1">
            <a:off x="2535488" y="3346240"/>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xmlns="" id="{9605F2DC-B800-344C-995E-E449C3876B5B}"/>
              </a:ext>
            </a:extLst>
          </p:cNvPr>
          <p:cNvSpPr txBox="1"/>
          <p:nvPr/>
        </p:nvSpPr>
        <p:spPr>
          <a:xfrm>
            <a:off x="7037874" y="4251638"/>
            <a:ext cx="1168209" cy="369332"/>
          </a:xfrm>
          <a:prstGeom prst="rect">
            <a:avLst/>
          </a:prstGeom>
          <a:noFill/>
        </p:spPr>
        <p:txBody>
          <a:bodyPr wrap="square" rtlCol="0">
            <a:spAutoFit/>
          </a:bodyPr>
          <a:lstStyle/>
          <a:p>
            <a:pPr algn="ctr"/>
            <a:r>
              <a:rPr lang="en-US" b="1" dirty="0">
                <a:solidFill>
                  <a:srgbClr val="FF0000"/>
                </a:solidFill>
              </a:rPr>
              <a:t>0-0=0</a:t>
            </a:r>
          </a:p>
        </p:txBody>
      </p:sp>
      <p:sp>
        <p:nvSpPr>
          <p:cNvPr id="56" name="Oval 55">
            <a:extLst>
              <a:ext uri="{FF2B5EF4-FFF2-40B4-BE49-F238E27FC236}">
                <a16:creationId xmlns:a16="http://schemas.microsoft.com/office/drawing/2014/main" xmlns="" id="{374A6DE2-9993-854A-AC24-A9ACFB26A842}"/>
              </a:ext>
            </a:extLst>
          </p:cNvPr>
          <p:cNvSpPr/>
          <p:nvPr/>
        </p:nvSpPr>
        <p:spPr>
          <a:xfrm>
            <a:off x="7081787" y="3365426"/>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7" name="TextBox 56">
            <a:extLst>
              <a:ext uri="{FF2B5EF4-FFF2-40B4-BE49-F238E27FC236}">
                <a16:creationId xmlns:a16="http://schemas.microsoft.com/office/drawing/2014/main" xmlns="" id="{4F1FBF65-AD11-2A44-9A92-056210CF2CB1}"/>
              </a:ext>
            </a:extLst>
          </p:cNvPr>
          <p:cNvSpPr txBox="1"/>
          <p:nvPr/>
        </p:nvSpPr>
        <p:spPr>
          <a:xfrm>
            <a:off x="7081787" y="3540760"/>
            <a:ext cx="533400" cy="369332"/>
          </a:xfrm>
          <a:prstGeom prst="rect">
            <a:avLst/>
          </a:prstGeom>
          <a:noFill/>
        </p:spPr>
        <p:txBody>
          <a:bodyPr wrap="square" rtlCol="0">
            <a:spAutoFit/>
          </a:bodyPr>
          <a:lstStyle/>
          <a:p>
            <a:pPr algn="ctr"/>
            <a:r>
              <a:rPr lang="en-US" b="1" dirty="0"/>
              <a:t>20</a:t>
            </a:r>
          </a:p>
        </p:txBody>
      </p:sp>
      <p:cxnSp>
        <p:nvCxnSpPr>
          <p:cNvPr id="58" name="Straight Connector 57">
            <a:extLst>
              <a:ext uri="{FF2B5EF4-FFF2-40B4-BE49-F238E27FC236}">
                <a16:creationId xmlns:a16="http://schemas.microsoft.com/office/drawing/2014/main" xmlns="" id="{69CAF9A6-5407-764D-BC65-633C44334170}"/>
              </a:ext>
            </a:extLst>
          </p:cNvPr>
          <p:cNvCxnSpPr>
            <a:cxnSpLocks/>
            <a:stCxn id="56" idx="1"/>
          </p:cNvCxnSpPr>
          <p:nvPr/>
        </p:nvCxnSpPr>
        <p:spPr>
          <a:xfrm flipH="1" flipV="1">
            <a:off x="7053646" y="3283342"/>
            <a:ext cx="107222" cy="187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B422B633-33E1-0648-9A03-40A87B34D4EF}"/>
              </a:ext>
            </a:extLst>
          </p:cNvPr>
          <p:cNvSpPr/>
          <p:nvPr/>
        </p:nvSpPr>
        <p:spPr>
          <a:xfrm>
            <a:off x="6147760" y="3448075"/>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1" name="TextBox 50">
            <a:extLst>
              <a:ext uri="{FF2B5EF4-FFF2-40B4-BE49-F238E27FC236}">
                <a16:creationId xmlns:a16="http://schemas.microsoft.com/office/drawing/2014/main" xmlns="" id="{81AA0DFC-26F2-DF4F-9119-624627432405}"/>
              </a:ext>
            </a:extLst>
          </p:cNvPr>
          <p:cNvSpPr txBox="1"/>
          <p:nvPr/>
        </p:nvSpPr>
        <p:spPr>
          <a:xfrm>
            <a:off x="6147760" y="3623409"/>
            <a:ext cx="533400" cy="369332"/>
          </a:xfrm>
          <a:prstGeom prst="rect">
            <a:avLst/>
          </a:prstGeom>
          <a:noFill/>
        </p:spPr>
        <p:txBody>
          <a:bodyPr wrap="square" rtlCol="0">
            <a:spAutoFit/>
          </a:bodyPr>
          <a:lstStyle/>
          <a:p>
            <a:pPr algn="ctr"/>
            <a:r>
              <a:rPr lang="en-US" b="1" dirty="0"/>
              <a:t>17</a:t>
            </a:r>
          </a:p>
        </p:txBody>
      </p:sp>
      <p:cxnSp>
        <p:nvCxnSpPr>
          <p:cNvPr id="52" name="Straight Connector 51">
            <a:extLst>
              <a:ext uri="{FF2B5EF4-FFF2-40B4-BE49-F238E27FC236}">
                <a16:creationId xmlns:a16="http://schemas.microsoft.com/office/drawing/2014/main" xmlns="" id="{1403A50A-AAA1-0E46-A0AC-4E4172CF16E6}"/>
              </a:ext>
            </a:extLst>
          </p:cNvPr>
          <p:cNvCxnSpPr>
            <a:cxnSpLocks/>
          </p:cNvCxnSpPr>
          <p:nvPr/>
        </p:nvCxnSpPr>
        <p:spPr>
          <a:xfrm flipH="1">
            <a:off x="6592010" y="3328131"/>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13D88AC1-2BC5-3F4B-9A7C-A8E9CA03C941}"/>
              </a:ext>
            </a:extLst>
          </p:cNvPr>
          <p:cNvSpPr txBox="1"/>
          <p:nvPr/>
        </p:nvSpPr>
        <p:spPr>
          <a:xfrm>
            <a:off x="5924551" y="4290822"/>
            <a:ext cx="1097847" cy="369332"/>
          </a:xfrm>
          <a:prstGeom prst="rect">
            <a:avLst/>
          </a:prstGeom>
          <a:noFill/>
        </p:spPr>
        <p:txBody>
          <a:bodyPr wrap="square" rtlCol="0">
            <a:spAutoFit/>
          </a:bodyPr>
          <a:lstStyle/>
          <a:p>
            <a:pPr algn="ctr"/>
            <a:r>
              <a:rPr lang="en-US" b="1" dirty="0">
                <a:solidFill>
                  <a:srgbClr val="FF0000"/>
                </a:solidFill>
              </a:rPr>
              <a:t>0-0=0</a:t>
            </a:r>
          </a:p>
        </p:txBody>
      </p:sp>
      <p:sp>
        <p:nvSpPr>
          <p:cNvPr id="61" name="TextBox 60">
            <a:extLst>
              <a:ext uri="{FF2B5EF4-FFF2-40B4-BE49-F238E27FC236}">
                <a16:creationId xmlns:a16="http://schemas.microsoft.com/office/drawing/2014/main" xmlns="" id="{6F596A49-6D9C-8D48-8CF9-AADDBD8976FC}"/>
              </a:ext>
            </a:extLst>
          </p:cNvPr>
          <p:cNvSpPr txBox="1"/>
          <p:nvPr/>
        </p:nvSpPr>
        <p:spPr>
          <a:xfrm>
            <a:off x="3810274" y="4239766"/>
            <a:ext cx="1151197" cy="369332"/>
          </a:xfrm>
          <a:prstGeom prst="rect">
            <a:avLst/>
          </a:prstGeom>
          <a:noFill/>
        </p:spPr>
        <p:txBody>
          <a:bodyPr wrap="square" rtlCol="0">
            <a:spAutoFit/>
          </a:bodyPr>
          <a:lstStyle/>
          <a:p>
            <a:pPr algn="ctr"/>
            <a:r>
              <a:rPr lang="en-US" b="1" dirty="0">
                <a:solidFill>
                  <a:srgbClr val="FF0000"/>
                </a:solidFill>
              </a:rPr>
              <a:t>0-0=0</a:t>
            </a:r>
          </a:p>
        </p:txBody>
      </p:sp>
      <p:sp>
        <p:nvSpPr>
          <p:cNvPr id="63" name="Oval 62">
            <a:extLst>
              <a:ext uri="{FF2B5EF4-FFF2-40B4-BE49-F238E27FC236}">
                <a16:creationId xmlns:a16="http://schemas.microsoft.com/office/drawing/2014/main" xmlns="" id="{E914AB00-66C9-9240-8BE0-AFFB80765DFB}"/>
              </a:ext>
            </a:extLst>
          </p:cNvPr>
          <p:cNvSpPr/>
          <p:nvPr/>
        </p:nvSpPr>
        <p:spPr>
          <a:xfrm>
            <a:off x="3171028" y="3413087"/>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a:t>
            </a:r>
            <a:endParaRPr lang="en-US" b="1" dirty="0"/>
          </a:p>
        </p:txBody>
      </p:sp>
      <p:cxnSp>
        <p:nvCxnSpPr>
          <p:cNvPr id="64" name="Straight Connector 63">
            <a:extLst>
              <a:ext uri="{FF2B5EF4-FFF2-40B4-BE49-F238E27FC236}">
                <a16:creationId xmlns:a16="http://schemas.microsoft.com/office/drawing/2014/main" xmlns="" id="{DD5DA988-6777-4249-B202-600816CB7FB2}"/>
              </a:ext>
            </a:extLst>
          </p:cNvPr>
          <p:cNvCxnSpPr>
            <a:cxnSpLocks/>
            <a:stCxn id="24" idx="3"/>
          </p:cNvCxnSpPr>
          <p:nvPr/>
        </p:nvCxnSpPr>
        <p:spPr>
          <a:xfrm flipH="1">
            <a:off x="3594397" y="3380462"/>
            <a:ext cx="52668" cy="934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9253D666-29D6-EE47-95D4-3A5880895315}"/>
              </a:ext>
            </a:extLst>
          </p:cNvPr>
          <p:cNvSpPr txBox="1"/>
          <p:nvPr/>
        </p:nvSpPr>
        <p:spPr>
          <a:xfrm>
            <a:off x="3079587" y="4126468"/>
            <a:ext cx="1187613" cy="369332"/>
          </a:xfrm>
          <a:prstGeom prst="rect">
            <a:avLst/>
          </a:prstGeom>
          <a:noFill/>
        </p:spPr>
        <p:txBody>
          <a:bodyPr wrap="square" rtlCol="0">
            <a:spAutoFit/>
          </a:bodyPr>
          <a:lstStyle>
            <a:defPPr>
              <a:defRPr lang="en-US"/>
            </a:defPPr>
            <a:lvl1pPr algn="ctr">
              <a:defRPr b="1">
                <a:solidFill>
                  <a:srgbClr val="FF0000"/>
                </a:solidFill>
              </a:defRPr>
            </a:lvl1pPr>
          </a:lstStyle>
          <a:p>
            <a:r>
              <a:rPr lang="en-US" dirty="0"/>
              <a:t>1-0=1</a:t>
            </a:r>
          </a:p>
        </p:txBody>
      </p:sp>
      <p:sp>
        <p:nvSpPr>
          <p:cNvPr id="59" name="Oval 58">
            <a:extLst>
              <a:ext uri="{FF2B5EF4-FFF2-40B4-BE49-F238E27FC236}">
                <a16:creationId xmlns:a16="http://schemas.microsoft.com/office/drawing/2014/main" xmlns="" id="{19B55810-D621-704E-8FE2-CC17A191D147}"/>
              </a:ext>
            </a:extLst>
          </p:cNvPr>
          <p:cNvSpPr/>
          <p:nvPr/>
        </p:nvSpPr>
        <p:spPr>
          <a:xfrm>
            <a:off x="5036476" y="3391260"/>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0" name="TextBox 59">
            <a:extLst>
              <a:ext uri="{FF2B5EF4-FFF2-40B4-BE49-F238E27FC236}">
                <a16:creationId xmlns:a16="http://schemas.microsoft.com/office/drawing/2014/main" xmlns="" id="{72B841C2-3AF9-EB4B-A46D-9D6F15D12F1B}"/>
              </a:ext>
            </a:extLst>
          </p:cNvPr>
          <p:cNvSpPr txBox="1"/>
          <p:nvPr/>
        </p:nvSpPr>
        <p:spPr>
          <a:xfrm>
            <a:off x="5036476" y="3566594"/>
            <a:ext cx="533400" cy="369332"/>
          </a:xfrm>
          <a:prstGeom prst="rect">
            <a:avLst/>
          </a:prstGeom>
          <a:noFill/>
        </p:spPr>
        <p:txBody>
          <a:bodyPr wrap="square" rtlCol="0">
            <a:spAutoFit/>
          </a:bodyPr>
          <a:lstStyle/>
          <a:p>
            <a:pPr algn="ctr"/>
            <a:r>
              <a:rPr lang="en-US" b="1" dirty="0"/>
              <a:t>14</a:t>
            </a:r>
          </a:p>
        </p:txBody>
      </p:sp>
      <p:cxnSp>
        <p:nvCxnSpPr>
          <p:cNvPr id="62" name="Straight Connector 61">
            <a:extLst>
              <a:ext uri="{FF2B5EF4-FFF2-40B4-BE49-F238E27FC236}">
                <a16:creationId xmlns:a16="http://schemas.microsoft.com/office/drawing/2014/main" xmlns="" id="{C6263ED9-C86D-B344-8E05-8E220B038208}"/>
              </a:ext>
            </a:extLst>
          </p:cNvPr>
          <p:cNvCxnSpPr>
            <a:cxnSpLocks/>
          </p:cNvCxnSpPr>
          <p:nvPr/>
        </p:nvCxnSpPr>
        <p:spPr>
          <a:xfrm flipH="1">
            <a:off x="5480726" y="3271316"/>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xmlns="" id="{A0ABC25C-B460-8D40-8D7A-A04BAB80D1BB}"/>
              </a:ext>
            </a:extLst>
          </p:cNvPr>
          <p:cNvSpPr txBox="1"/>
          <p:nvPr/>
        </p:nvSpPr>
        <p:spPr>
          <a:xfrm>
            <a:off x="4839459" y="4168075"/>
            <a:ext cx="1019568" cy="369332"/>
          </a:xfrm>
          <a:prstGeom prst="rect">
            <a:avLst/>
          </a:prstGeom>
          <a:noFill/>
        </p:spPr>
        <p:txBody>
          <a:bodyPr wrap="square" rtlCol="0">
            <a:spAutoFit/>
          </a:bodyPr>
          <a:lstStyle/>
          <a:p>
            <a:pPr algn="ctr"/>
            <a:r>
              <a:rPr lang="en-US" b="1" dirty="0">
                <a:solidFill>
                  <a:srgbClr val="FF0000"/>
                </a:solidFill>
              </a:rPr>
              <a:t>0-0=0</a:t>
            </a:r>
          </a:p>
        </p:txBody>
      </p:sp>
      <p:sp>
        <p:nvSpPr>
          <p:cNvPr id="68" name="Oval 67">
            <a:extLst>
              <a:ext uri="{FF2B5EF4-FFF2-40B4-BE49-F238E27FC236}">
                <a16:creationId xmlns:a16="http://schemas.microsoft.com/office/drawing/2014/main" xmlns="" id="{DB3EAE6B-91B1-4747-8C5F-3D2117B47A39}"/>
              </a:ext>
            </a:extLst>
          </p:cNvPr>
          <p:cNvSpPr/>
          <p:nvPr/>
        </p:nvSpPr>
        <p:spPr>
          <a:xfrm>
            <a:off x="2800061" y="4238961"/>
            <a:ext cx="540000" cy="72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9" name="TextBox 68">
            <a:extLst>
              <a:ext uri="{FF2B5EF4-FFF2-40B4-BE49-F238E27FC236}">
                <a16:creationId xmlns:a16="http://schemas.microsoft.com/office/drawing/2014/main" xmlns="" id="{FBE66A90-3EEE-6841-B050-D08B9AFC0079}"/>
              </a:ext>
            </a:extLst>
          </p:cNvPr>
          <p:cNvSpPr txBox="1"/>
          <p:nvPr/>
        </p:nvSpPr>
        <p:spPr>
          <a:xfrm>
            <a:off x="2800061" y="4414295"/>
            <a:ext cx="533400" cy="369332"/>
          </a:xfrm>
          <a:prstGeom prst="rect">
            <a:avLst/>
          </a:prstGeom>
          <a:noFill/>
        </p:spPr>
        <p:txBody>
          <a:bodyPr wrap="square" rtlCol="0">
            <a:spAutoFit/>
          </a:bodyPr>
          <a:lstStyle/>
          <a:p>
            <a:pPr algn="ctr"/>
            <a:r>
              <a:rPr lang="en-US" b="1" dirty="0"/>
              <a:t>5</a:t>
            </a:r>
          </a:p>
        </p:txBody>
      </p:sp>
      <p:cxnSp>
        <p:nvCxnSpPr>
          <p:cNvPr id="70" name="Straight Connector 69">
            <a:extLst>
              <a:ext uri="{FF2B5EF4-FFF2-40B4-BE49-F238E27FC236}">
                <a16:creationId xmlns:a16="http://schemas.microsoft.com/office/drawing/2014/main" xmlns="" id="{29BD566D-1133-0D46-B80D-74E551C5B27C}"/>
              </a:ext>
            </a:extLst>
          </p:cNvPr>
          <p:cNvCxnSpPr>
            <a:cxnSpLocks/>
          </p:cNvCxnSpPr>
          <p:nvPr/>
        </p:nvCxnSpPr>
        <p:spPr>
          <a:xfrm flipH="1">
            <a:off x="3244312" y="4119017"/>
            <a:ext cx="102350" cy="19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xmlns="" id="{4565F03C-5C37-9C44-8767-8EE82116C451}"/>
              </a:ext>
            </a:extLst>
          </p:cNvPr>
          <p:cNvSpPr txBox="1"/>
          <p:nvPr/>
        </p:nvSpPr>
        <p:spPr>
          <a:xfrm>
            <a:off x="2163169" y="4973789"/>
            <a:ext cx="1340917" cy="369332"/>
          </a:xfrm>
          <a:prstGeom prst="rect">
            <a:avLst/>
          </a:prstGeom>
          <a:noFill/>
        </p:spPr>
        <p:txBody>
          <a:bodyPr wrap="square" rtlCol="0">
            <a:spAutoFit/>
          </a:bodyPr>
          <a:lstStyle/>
          <a:p>
            <a:pPr algn="ctr"/>
            <a:r>
              <a:rPr lang="en-US" b="1" dirty="0">
                <a:solidFill>
                  <a:srgbClr val="FF0000"/>
                </a:solidFill>
              </a:rPr>
              <a:t>0-0=0</a:t>
            </a:r>
          </a:p>
        </p:txBody>
      </p:sp>
    </p:spTree>
    <p:extLst>
      <p:ext uri="{BB962C8B-B14F-4D97-AF65-F5344CB8AC3E}">
        <p14:creationId xmlns:p14="http://schemas.microsoft.com/office/powerpoint/2010/main" val="4078767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endParaRPr lang="en-US" sz="2400" b="1" dirty="0" smtClean="0">
              <a:latin typeface="Bookman Old Style" pitchFamily="18" charset="0"/>
            </a:endParaRPr>
          </a:p>
          <a:p>
            <a:pPr marL="0" indent="0">
              <a:buNone/>
            </a:pPr>
            <a:r>
              <a:rPr lang="en-US" sz="2400" b="1" dirty="0" smtClean="0">
                <a:solidFill>
                  <a:srgbClr val="FF0000"/>
                </a:solidFill>
                <a:latin typeface="Bookman Old Style" pitchFamily="18" charset="0"/>
              </a:rPr>
              <a:t>Question 4: </a:t>
            </a:r>
            <a:r>
              <a:rPr lang="en-US" sz="2400" dirty="0" smtClean="0">
                <a:latin typeface="Bookman Old Style" pitchFamily="18" charset="0"/>
              </a:rPr>
              <a:t>Draw </a:t>
            </a:r>
            <a:r>
              <a:rPr lang="en-US" sz="2400" dirty="0">
                <a:latin typeface="Bookman Old Style" pitchFamily="18" charset="0"/>
              </a:rPr>
              <a:t>the </a:t>
            </a:r>
            <a:r>
              <a:rPr lang="en-US" sz="2400" b="1" dirty="0" smtClean="0">
                <a:latin typeface="Bookman Old Style" pitchFamily="18" charset="0"/>
              </a:rPr>
              <a:t>AVL Tree </a:t>
            </a:r>
            <a:r>
              <a:rPr lang="en-US" sz="2400" dirty="0" smtClean="0">
                <a:latin typeface="Bookman Old Style" pitchFamily="18" charset="0"/>
              </a:rPr>
              <a:t>for </a:t>
            </a:r>
            <a:r>
              <a:rPr lang="en-US" sz="2400" dirty="0">
                <a:latin typeface="Bookman Old Style" pitchFamily="18" charset="0"/>
              </a:rPr>
              <a:t>the following sequence of data:</a:t>
            </a:r>
          </a:p>
          <a:p>
            <a:pPr marL="0" indent="0">
              <a:buNone/>
            </a:pPr>
            <a:r>
              <a:rPr lang="en-US" sz="2400" b="1" dirty="0">
                <a:solidFill>
                  <a:srgbClr val="00B050"/>
                </a:solidFill>
                <a:latin typeface="Bookman Old Style" pitchFamily="18" charset="0"/>
              </a:rPr>
              <a:t>10, 30, 50, 40, 60, 100, 5, 2</a:t>
            </a:r>
          </a:p>
          <a:p>
            <a:pPr marL="0" indent="0">
              <a:buNone/>
            </a:pPr>
            <a:r>
              <a:rPr lang="en-US" sz="2400" dirty="0">
                <a:latin typeface="Bookman Old Style" pitchFamily="18" charset="0"/>
              </a:rPr>
              <a:t> </a:t>
            </a:r>
            <a:endParaRPr lang="en-US" sz="2400" b="1" dirty="0">
              <a:latin typeface="Bookman Old Style" pitchFamily="18" charset="0"/>
            </a:endParaRPr>
          </a:p>
          <a:p>
            <a:pPr marL="0" indent="0">
              <a:buNone/>
            </a:pPr>
            <a:endParaRPr lang="en-US" sz="2400" b="1" dirty="0">
              <a:latin typeface="Bookman Old Style" pitchFamily="18" charset="0"/>
            </a:endParaRPr>
          </a:p>
          <a:p>
            <a:pPr marL="0" indent="0">
              <a:buNone/>
            </a:pPr>
            <a:r>
              <a:rPr lang="en-US" sz="2400" b="1" dirty="0">
                <a:solidFill>
                  <a:srgbClr val="FF0000"/>
                </a:solidFill>
                <a:latin typeface="Bookman Old Style" pitchFamily="18" charset="0"/>
              </a:rPr>
              <a:t>Question 5</a:t>
            </a:r>
            <a:r>
              <a:rPr lang="en-US" sz="2400" b="1" dirty="0" smtClean="0">
                <a:solidFill>
                  <a:srgbClr val="FF0000"/>
                </a:solidFill>
                <a:latin typeface="Bookman Old Style" pitchFamily="18" charset="0"/>
              </a:rPr>
              <a:t>: </a:t>
            </a:r>
            <a:r>
              <a:rPr lang="en-US" sz="2400" dirty="0">
                <a:latin typeface="Bookman Old Style" pitchFamily="18" charset="0"/>
              </a:rPr>
              <a:t>Construct a </a:t>
            </a:r>
            <a:r>
              <a:rPr lang="en-US" sz="2400" b="1" dirty="0">
                <a:latin typeface="Bookman Old Style" pitchFamily="18" charset="0"/>
              </a:rPr>
              <a:t>AVL Tree </a:t>
            </a:r>
            <a:r>
              <a:rPr lang="en-US" sz="2400" dirty="0" smtClean="0">
                <a:latin typeface="Bookman Old Style" pitchFamily="18" charset="0"/>
              </a:rPr>
              <a:t>by </a:t>
            </a:r>
            <a:r>
              <a:rPr lang="en-US" sz="2400" dirty="0">
                <a:latin typeface="Bookman Old Style" pitchFamily="18" charset="0"/>
              </a:rPr>
              <a:t>inserting the following sequence of </a:t>
            </a:r>
            <a:r>
              <a:rPr lang="en-US" sz="2400" dirty="0" smtClean="0">
                <a:latin typeface="Bookman Old Style" pitchFamily="18" charset="0"/>
              </a:rPr>
              <a:t>numbers…</a:t>
            </a:r>
            <a:endParaRPr lang="en-US" sz="2400" dirty="0">
              <a:latin typeface="Bookman Old Style" pitchFamily="18" charset="0"/>
            </a:endParaRPr>
          </a:p>
          <a:p>
            <a:pPr marL="0" indent="0">
              <a:buNone/>
            </a:pPr>
            <a:r>
              <a:rPr lang="en-US" sz="2400" b="1" dirty="0">
                <a:solidFill>
                  <a:srgbClr val="00B050"/>
                </a:solidFill>
                <a:latin typeface="Bookman Old Style" pitchFamily="18" charset="0"/>
              </a:rPr>
              <a:t>25, 20, 36, 10, 22, 30, </a:t>
            </a:r>
            <a:r>
              <a:rPr lang="en-US" sz="2400" b="1" dirty="0" smtClean="0">
                <a:solidFill>
                  <a:srgbClr val="00B050"/>
                </a:solidFill>
                <a:latin typeface="Bookman Old Style" pitchFamily="18" charset="0"/>
              </a:rPr>
              <a:t>40</a:t>
            </a:r>
            <a:endParaRPr lang="en-US" sz="2400" b="1" dirty="0">
              <a:solidFill>
                <a:srgbClr val="00B050"/>
              </a:solidFill>
              <a:latin typeface="Bookman Old Style" pitchFamily="18" charset="0"/>
            </a:endParaRP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132</a:t>
            </a:fld>
            <a:endParaRPr lang="en-US"/>
          </a:p>
        </p:txBody>
      </p:sp>
    </p:spTree>
    <p:extLst>
      <p:ext uri="{BB962C8B-B14F-4D97-AF65-F5344CB8AC3E}">
        <p14:creationId xmlns:p14="http://schemas.microsoft.com/office/powerpoint/2010/main" val="9926651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43000"/>
            <a:ext cx="9144000" cy="353212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133</a:t>
            </a:fld>
            <a:endParaRPr lang="en-US"/>
          </a:p>
        </p:txBody>
      </p:sp>
    </p:spTree>
    <p:extLst>
      <p:ext uri="{BB962C8B-B14F-4D97-AF65-F5344CB8AC3E}">
        <p14:creationId xmlns:p14="http://schemas.microsoft.com/office/powerpoint/2010/main" val="5103618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49"/>
            <a:ext cx="8229600" cy="1143000"/>
          </a:xfrm>
        </p:spPr>
        <p:txBody>
          <a:bodyPr/>
          <a:lstStyle/>
          <a:p>
            <a:r>
              <a:rPr lang="en-US" dirty="0" smtClean="0"/>
              <a:t>Application of Tree</a:t>
            </a:r>
            <a:endParaRPr lang="en-US" dirty="0"/>
          </a:p>
        </p:txBody>
      </p:sp>
      <p:sp>
        <p:nvSpPr>
          <p:cNvPr id="3" name="Content Placeholder 2"/>
          <p:cNvSpPr>
            <a:spLocks noGrp="1"/>
          </p:cNvSpPr>
          <p:nvPr>
            <p:ph idx="1"/>
          </p:nvPr>
        </p:nvSpPr>
        <p:spPr>
          <a:xfrm>
            <a:off x="457200" y="1219200"/>
            <a:ext cx="8229600" cy="4906963"/>
          </a:xfrm>
        </p:spPr>
        <p:txBody>
          <a:bodyPr>
            <a:normAutofit fontScale="70000" lnSpcReduction="20000"/>
          </a:bodyPr>
          <a:lstStyle/>
          <a:p>
            <a:r>
              <a:rPr lang="en-US" dirty="0" smtClean="0"/>
              <a:t>Searching</a:t>
            </a:r>
          </a:p>
          <a:p>
            <a:r>
              <a:rPr lang="en-US" dirty="0" smtClean="0"/>
              <a:t>Sorting</a:t>
            </a:r>
          </a:p>
          <a:p>
            <a:r>
              <a:rPr lang="en-US" dirty="0" smtClean="0"/>
              <a:t>Compiler (to validate the syntax, it uses syntax tree)</a:t>
            </a:r>
          </a:p>
          <a:p>
            <a:r>
              <a:rPr lang="en-US" dirty="0" smtClean="0"/>
              <a:t>Routers (store routing information)</a:t>
            </a:r>
          </a:p>
          <a:p>
            <a:r>
              <a:rPr lang="en-US" dirty="0" smtClean="0"/>
              <a:t>Database design</a:t>
            </a:r>
          </a:p>
          <a:p>
            <a:r>
              <a:rPr lang="en-US" dirty="0" smtClean="0"/>
              <a:t>File system</a:t>
            </a:r>
          </a:p>
          <a:p>
            <a:r>
              <a:rPr lang="en-US" dirty="0" smtClean="0"/>
              <a:t>Shortest path among the networks (minimum spanning tree)</a:t>
            </a:r>
          </a:p>
          <a:p>
            <a:r>
              <a:rPr lang="en-US" dirty="0" smtClean="0"/>
              <a:t>Organization chart</a:t>
            </a:r>
          </a:p>
          <a:p>
            <a:r>
              <a:rPr lang="en-US" dirty="0" smtClean="0"/>
              <a:t>Machine learning</a:t>
            </a:r>
          </a:p>
          <a:p>
            <a:r>
              <a:rPr lang="en-US" dirty="0" smtClean="0"/>
              <a:t>Encryption</a:t>
            </a:r>
          </a:p>
          <a:p>
            <a:r>
              <a:rPr lang="en-US" dirty="0" smtClean="0"/>
              <a:t>Block chain</a:t>
            </a:r>
          </a:p>
          <a:p>
            <a:r>
              <a:rPr lang="en-US" dirty="0" smtClean="0"/>
              <a:t>Gaming</a:t>
            </a:r>
          </a:p>
          <a:p>
            <a:r>
              <a:rPr lang="en-US" dirty="0" smtClean="0"/>
              <a:t>Coding</a:t>
            </a:r>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33213801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248208"/>
            <a:ext cx="2590800" cy="81859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4876800"/>
          </a:xfrm>
          <a:prstGeom prst="rect">
            <a:avLst/>
          </a:prstGeo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135</a:t>
            </a:fld>
            <a:endParaRPr lang="en-US"/>
          </a:p>
        </p:txBody>
      </p:sp>
    </p:spTree>
    <p:extLst>
      <p:ext uri="{BB962C8B-B14F-4D97-AF65-F5344CB8AC3E}">
        <p14:creationId xmlns:p14="http://schemas.microsoft.com/office/powerpoint/2010/main" val="33026525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81" y="533400"/>
            <a:ext cx="8937619" cy="54864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136</a:t>
            </a:fld>
            <a:endParaRPr lang="en-US"/>
          </a:p>
        </p:txBody>
      </p:sp>
    </p:spTree>
    <p:extLst>
      <p:ext uri="{BB962C8B-B14F-4D97-AF65-F5344CB8AC3E}">
        <p14:creationId xmlns:p14="http://schemas.microsoft.com/office/powerpoint/2010/main" val="36556709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1000"/>
            <a:ext cx="8991600" cy="55626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137</a:t>
            </a:fld>
            <a:endParaRPr lang="en-US"/>
          </a:p>
        </p:txBody>
      </p:sp>
    </p:spTree>
    <p:extLst>
      <p:ext uri="{BB962C8B-B14F-4D97-AF65-F5344CB8AC3E}">
        <p14:creationId xmlns:p14="http://schemas.microsoft.com/office/powerpoint/2010/main" val="2245597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533400"/>
            <a:ext cx="8855507" cy="56388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138</a:t>
            </a:fld>
            <a:endParaRPr lang="en-US"/>
          </a:p>
        </p:txBody>
      </p:sp>
    </p:spTree>
    <p:extLst>
      <p:ext uri="{BB962C8B-B14F-4D97-AF65-F5344CB8AC3E}">
        <p14:creationId xmlns:p14="http://schemas.microsoft.com/office/powerpoint/2010/main" val="3196556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8600"/>
            <a:ext cx="9052302" cy="62484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139</a:t>
            </a:fld>
            <a:endParaRPr lang="en-US"/>
          </a:p>
        </p:txBody>
      </p:sp>
    </p:spTree>
    <p:extLst>
      <p:ext uri="{BB962C8B-B14F-4D97-AF65-F5344CB8AC3E}">
        <p14:creationId xmlns:p14="http://schemas.microsoft.com/office/powerpoint/2010/main" val="42507680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smtClean="0">
                <a:solidFill>
                  <a:srgbClr val="FF0000"/>
                </a:solidFill>
                <a:latin typeface="Bookman Old Style" pitchFamily="18" charset="0"/>
              </a:rPr>
              <a:t>3. Parent</a:t>
            </a:r>
          </a:p>
          <a:p>
            <a:pPr marL="0" indent="0">
              <a:buNone/>
            </a:pPr>
            <a:endParaRPr lang="en-US" sz="24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24000"/>
            <a:ext cx="7370165" cy="4495800"/>
          </a:xfrm>
          <a:prstGeom prst="rect">
            <a:avLst/>
          </a:prstGeom>
        </p:spPr>
      </p:pic>
    </p:spTree>
    <p:extLst>
      <p:ext uri="{BB962C8B-B14F-4D97-AF65-F5344CB8AC3E}">
        <p14:creationId xmlns:p14="http://schemas.microsoft.com/office/powerpoint/2010/main" val="23523796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09"/>
            <a:ext cx="8229600" cy="1143000"/>
          </a:xfrm>
        </p:spPr>
        <p:txBody>
          <a:bodyPr>
            <a:noAutofit/>
          </a:bodyPr>
          <a:lstStyle/>
          <a:p>
            <a:r>
              <a:rPr lang="en-US" sz="2400" b="1" dirty="0">
                <a:latin typeface="Bookman Old Style" pitchFamily="18" charset="0"/>
              </a:rPr>
              <a:t>For example, B-Tree of Order </a:t>
            </a:r>
            <a:r>
              <a:rPr lang="en-US" sz="2400" b="1" dirty="0" smtClean="0">
                <a:latin typeface="Bookman Old Style" pitchFamily="18" charset="0"/>
              </a:rPr>
              <a:t>3 </a:t>
            </a:r>
            <a:r>
              <a:rPr lang="en-US" sz="2400" b="1" dirty="0">
                <a:latin typeface="Bookman Old Style" pitchFamily="18" charset="0"/>
              </a:rPr>
              <a:t>contains maximum </a:t>
            </a:r>
            <a:r>
              <a:rPr lang="en-US" sz="2400" b="1" dirty="0" smtClean="0">
                <a:latin typeface="Bookman Old Style" pitchFamily="18" charset="0"/>
              </a:rPr>
              <a:t>2 </a:t>
            </a:r>
            <a:r>
              <a:rPr lang="en-US" sz="2400" b="1" dirty="0">
                <a:latin typeface="Bookman Old Style" pitchFamily="18" charset="0"/>
              </a:rPr>
              <a:t>key values in a node and maximum </a:t>
            </a:r>
            <a:r>
              <a:rPr lang="en-US" sz="2400" b="1" dirty="0" smtClean="0">
                <a:latin typeface="Bookman Old Style" pitchFamily="18" charset="0"/>
              </a:rPr>
              <a:t>3 </a:t>
            </a:r>
            <a:r>
              <a:rPr lang="en-US" sz="2400" b="1" dirty="0">
                <a:latin typeface="Bookman Old Style" pitchFamily="18" charset="0"/>
              </a:rPr>
              <a:t>children for a node.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71600"/>
            <a:ext cx="5410201" cy="53340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140</a:t>
            </a:fld>
            <a:endParaRPr lang="en-US"/>
          </a:p>
        </p:txBody>
      </p:sp>
    </p:spTree>
    <p:extLst>
      <p:ext uri="{BB962C8B-B14F-4D97-AF65-F5344CB8AC3E}">
        <p14:creationId xmlns:p14="http://schemas.microsoft.com/office/powerpoint/2010/main" val="64025341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52600" y="6108412"/>
            <a:ext cx="5029200" cy="584775"/>
          </a:xfrm>
          <a:prstGeom prst="rect">
            <a:avLst/>
          </a:prstGeom>
          <a:noFill/>
        </p:spPr>
        <p:txBody>
          <a:bodyPr wrap="square" rtlCol="0">
            <a:spAutoFit/>
          </a:bodyPr>
          <a:lstStyle/>
          <a:p>
            <a:r>
              <a:rPr lang="en-US" sz="3200" b="1" dirty="0" smtClean="0">
                <a:solidFill>
                  <a:srgbClr val="FF0000"/>
                </a:solidFill>
                <a:latin typeface="Bookman Old Style" pitchFamily="18" charset="0"/>
              </a:rPr>
              <a:t>B-Tree of order-3</a:t>
            </a:r>
            <a:endParaRPr lang="en-US" sz="3200" b="1" dirty="0">
              <a:solidFill>
                <a:srgbClr val="FF0000"/>
              </a:solidFill>
              <a:latin typeface="Bookman Old Style" pitchFamily="18" charset="0"/>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52400"/>
            <a:ext cx="5869604" cy="5956012"/>
          </a:xfrm>
        </p:spPr>
      </p:pic>
      <p:sp>
        <p:nvSpPr>
          <p:cNvPr id="8" name="Down Arrow 7"/>
          <p:cNvSpPr/>
          <p:nvPr/>
        </p:nvSpPr>
        <p:spPr>
          <a:xfrm>
            <a:off x="2895600" y="2590800"/>
            <a:ext cx="914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141</a:t>
            </a:fld>
            <a:endParaRPr lang="en-US"/>
          </a:p>
        </p:txBody>
      </p:sp>
    </p:spTree>
    <p:extLst>
      <p:ext uri="{BB962C8B-B14F-4D97-AF65-F5344CB8AC3E}">
        <p14:creationId xmlns:p14="http://schemas.microsoft.com/office/powerpoint/2010/main" val="32593058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304800"/>
            <a:ext cx="8686800" cy="96241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10" y="1447800"/>
            <a:ext cx="8828690" cy="4267200"/>
          </a:xfrm>
          <a:prstGeom prst="rect">
            <a:avLst/>
          </a:prstGeo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142</a:t>
            </a:fld>
            <a:endParaRPr lang="en-US"/>
          </a:p>
        </p:txBody>
      </p:sp>
    </p:spTree>
    <p:extLst>
      <p:ext uri="{BB962C8B-B14F-4D97-AF65-F5344CB8AC3E}">
        <p14:creationId xmlns:p14="http://schemas.microsoft.com/office/powerpoint/2010/main" val="211722522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685800"/>
            <a:ext cx="8206154" cy="4953000"/>
          </a:xfrm>
        </p:spPr>
      </p:pic>
      <p:sp>
        <p:nvSpPr>
          <p:cNvPr id="5" name="TextBox 4"/>
          <p:cNvSpPr txBox="1"/>
          <p:nvPr/>
        </p:nvSpPr>
        <p:spPr>
          <a:xfrm>
            <a:off x="2286000" y="5334000"/>
            <a:ext cx="5029200" cy="584775"/>
          </a:xfrm>
          <a:prstGeom prst="rect">
            <a:avLst/>
          </a:prstGeom>
          <a:noFill/>
        </p:spPr>
        <p:txBody>
          <a:bodyPr wrap="square" rtlCol="0">
            <a:spAutoFit/>
          </a:bodyPr>
          <a:lstStyle/>
          <a:p>
            <a:r>
              <a:rPr lang="en-US" sz="3200" b="1" dirty="0" smtClean="0">
                <a:solidFill>
                  <a:srgbClr val="FF0000"/>
                </a:solidFill>
                <a:latin typeface="Bookman Old Style" pitchFamily="18" charset="0"/>
              </a:rPr>
              <a:t>B-Tree of order-4</a:t>
            </a:r>
            <a:endParaRPr lang="en-US" sz="3200" b="1" dirty="0">
              <a:solidFill>
                <a:srgbClr val="FF0000"/>
              </a:solidFill>
              <a:latin typeface="Bookman Old Style" pitchFamily="18" charset="0"/>
            </a:endParaRPr>
          </a:p>
        </p:txBody>
      </p:sp>
      <p:sp>
        <p:nvSpPr>
          <p:cNvPr id="6" name="Down Arrow 5"/>
          <p:cNvSpPr/>
          <p:nvPr/>
        </p:nvSpPr>
        <p:spPr>
          <a:xfrm>
            <a:off x="3726873" y="2743200"/>
            <a:ext cx="4572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Tree>
    <p:extLst>
      <p:ext uri="{BB962C8B-B14F-4D97-AF65-F5344CB8AC3E}">
        <p14:creationId xmlns:p14="http://schemas.microsoft.com/office/powerpoint/2010/main" val="34542864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 y="0"/>
            <a:ext cx="7010399" cy="6858000"/>
          </a:xfrm>
        </p:spPr>
      </p:pic>
      <p:sp>
        <p:nvSpPr>
          <p:cNvPr id="4" name="TextBox 3"/>
          <p:cNvSpPr txBox="1"/>
          <p:nvPr/>
        </p:nvSpPr>
        <p:spPr>
          <a:xfrm>
            <a:off x="2133600" y="0"/>
            <a:ext cx="2362200" cy="400110"/>
          </a:xfrm>
          <a:prstGeom prst="rect">
            <a:avLst/>
          </a:prstGeom>
          <a:noFill/>
        </p:spPr>
        <p:txBody>
          <a:bodyPr wrap="square" rtlCol="0">
            <a:spAutoFit/>
          </a:bodyPr>
          <a:lstStyle/>
          <a:p>
            <a:r>
              <a:rPr lang="en-US" sz="2000" b="1" dirty="0" smtClean="0">
                <a:solidFill>
                  <a:srgbClr val="0070C0"/>
                </a:solidFill>
              </a:rPr>
              <a:t>Method 1</a:t>
            </a:r>
            <a:endParaRPr lang="en-US" sz="2000" b="1" dirty="0">
              <a:solidFill>
                <a:srgbClr val="0070C0"/>
              </a:solidFill>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144</a:t>
            </a:fld>
            <a:endParaRPr lang="en-US"/>
          </a:p>
        </p:txBody>
      </p:sp>
    </p:spTree>
    <p:extLst>
      <p:ext uri="{BB962C8B-B14F-4D97-AF65-F5344CB8AC3E}">
        <p14:creationId xmlns:p14="http://schemas.microsoft.com/office/powerpoint/2010/main" val="19095841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636" y="0"/>
            <a:ext cx="7651359" cy="6496384"/>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145</a:t>
            </a:fld>
            <a:endParaRPr lang="en-US"/>
          </a:p>
        </p:txBody>
      </p:sp>
    </p:spTree>
    <p:extLst>
      <p:ext uri="{BB962C8B-B14F-4D97-AF65-F5344CB8AC3E}">
        <p14:creationId xmlns:p14="http://schemas.microsoft.com/office/powerpoint/2010/main" val="77497657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034" y="76200"/>
            <a:ext cx="6479166" cy="6629400"/>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Tree>
    <p:extLst>
      <p:ext uri="{BB962C8B-B14F-4D97-AF65-F5344CB8AC3E}">
        <p14:creationId xmlns:p14="http://schemas.microsoft.com/office/powerpoint/2010/main" val="182130435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6645349" cy="67818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147</a:t>
            </a:fld>
            <a:endParaRPr lang="en-US"/>
          </a:p>
        </p:txBody>
      </p:sp>
    </p:spTree>
    <p:extLst>
      <p:ext uri="{BB962C8B-B14F-4D97-AF65-F5344CB8AC3E}">
        <p14:creationId xmlns:p14="http://schemas.microsoft.com/office/powerpoint/2010/main" val="190893350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76200"/>
            <a:ext cx="7803564" cy="67056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148</a:t>
            </a:fld>
            <a:endParaRPr lang="en-US"/>
          </a:p>
        </p:txBody>
      </p:sp>
    </p:spTree>
    <p:extLst>
      <p:ext uri="{BB962C8B-B14F-4D97-AF65-F5344CB8AC3E}">
        <p14:creationId xmlns:p14="http://schemas.microsoft.com/office/powerpoint/2010/main" val="20406687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 y="0"/>
            <a:ext cx="8524983" cy="6858000"/>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149</a:t>
            </a:fld>
            <a:endParaRPr lang="en-US"/>
          </a:p>
        </p:txBody>
      </p:sp>
    </p:spTree>
    <p:extLst>
      <p:ext uri="{BB962C8B-B14F-4D97-AF65-F5344CB8AC3E}">
        <p14:creationId xmlns:p14="http://schemas.microsoft.com/office/powerpoint/2010/main" val="2722244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smtClean="0">
                <a:solidFill>
                  <a:srgbClr val="FF0000"/>
                </a:solidFill>
                <a:latin typeface="Bookman Old Style" pitchFamily="18" charset="0"/>
              </a:rPr>
              <a:t>4. Child</a:t>
            </a:r>
          </a:p>
          <a:p>
            <a:pPr marL="0" indent="0">
              <a:buNone/>
            </a:pPr>
            <a:endParaRPr lang="en-US" sz="24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7" y="1600201"/>
            <a:ext cx="7201333" cy="4151225"/>
          </a:xfrm>
          <a:prstGeom prst="rect">
            <a:avLst/>
          </a:prstGeom>
        </p:spPr>
      </p:pic>
    </p:spTree>
    <p:extLst>
      <p:ext uri="{BB962C8B-B14F-4D97-AF65-F5344CB8AC3E}">
        <p14:creationId xmlns:p14="http://schemas.microsoft.com/office/powerpoint/2010/main" val="23523796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479757"/>
            <a:ext cx="9144000" cy="5898486"/>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150</a:t>
            </a:fld>
            <a:endParaRPr lang="en-US"/>
          </a:p>
        </p:txBody>
      </p:sp>
    </p:spTree>
    <p:extLst>
      <p:ext uri="{BB962C8B-B14F-4D97-AF65-F5344CB8AC3E}">
        <p14:creationId xmlns:p14="http://schemas.microsoft.com/office/powerpoint/2010/main" val="26207154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28600"/>
            <a:ext cx="7696200" cy="6630610"/>
          </a:xfrm>
        </p:spPr>
      </p:pic>
      <p:sp>
        <p:nvSpPr>
          <p:cNvPr id="4" name="TextBox 3"/>
          <p:cNvSpPr txBox="1"/>
          <p:nvPr/>
        </p:nvSpPr>
        <p:spPr>
          <a:xfrm>
            <a:off x="0" y="152400"/>
            <a:ext cx="1524000" cy="461665"/>
          </a:xfrm>
          <a:prstGeom prst="rect">
            <a:avLst/>
          </a:prstGeom>
          <a:noFill/>
        </p:spPr>
        <p:txBody>
          <a:bodyPr wrap="square" rtlCol="0">
            <a:spAutoFit/>
          </a:bodyPr>
          <a:lstStyle/>
          <a:p>
            <a:r>
              <a:rPr lang="en-US" sz="2400" b="1" dirty="0" smtClean="0">
                <a:solidFill>
                  <a:srgbClr val="FF0000"/>
                </a:solidFill>
              </a:rPr>
              <a:t>Example2: </a:t>
            </a:r>
            <a:endParaRPr lang="en-US" sz="2400" b="1" dirty="0">
              <a:solidFill>
                <a:srgbClr val="FF0000"/>
              </a:solidFill>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151</a:t>
            </a:fld>
            <a:endParaRPr lang="en-US"/>
          </a:p>
        </p:txBody>
      </p:sp>
    </p:spTree>
    <p:extLst>
      <p:ext uri="{BB962C8B-B14F-4D97-AF65-F5344CB8AC3E}">
        <p14:creationId xmlns:p14="http://schemas.microsoft.com/office/powerpoint/2010/main" val="14716979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15" y="76200"/>
            <a:ext cx="9011185" cy="67056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152</a:t>
            </a:fld>
            <a:endParaRPr lang="en-US"/>
          </a:p>
        </p:txBody>
      </p:sp>
    </p:spTree>
    <p:extLst>
      <p:ext uri="{BB962C8B-B14F-4D97-AF65-F5344CB8AC3E}">
        <p14:creationId xmlns:p14="http://schemas.microsoft.com/office/powerpoint/2010/main" val="63999288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76200"/>
            <a:ext cx="7900987" cy="6629399"/>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153</a:t>
            </a:fld>
            <a:endParaRPr lang="en-US"/>
          </a:p>
        </p:txBody>
      </p:sp>
    </p:spTree>
    <p:extLst>
      <p:ext uri="{BB962C8B-B14F-4D97-AF65-F5344CB8AC3E}">
        <p14:creationId xmlns:p14="http://schemas.microsoft.com/office/powerpoint/2010/main" val="1333091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80" y="152400"/>
            <a:ext cx="8883808" cy="6629400"/>
          </a:xfrm>
        </p:spPr>
      </p:pic>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154</a:t>
            </a:fld>
            <a:endParaRPr lang="en-US"/>
          </a:p>
        </p:txBody>
      </p:sp>
    </p:spTree>
    <p:extLst>
      <p:ext uri="{BB962C8B-B14F-4D97-AF65-F5344CB8AC3E}">
        <p14:creationId xmlns:p14="http://schemas.microsoft.com/office/powerpoint/2010/main" val="1297715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437934"/>
            <a:ext cx="8839200" cy="6343866"/>
          </a:xfrm>
        </p:spPr>
      </p:pic>
      <p:sp>
        <p:nvSpPr>
          <p:cNvPr id="4" name="TextBox 3"/>
          <p:cNvSpPr txBox="1"/>
          <p:nvPr/>
        </p:nvSpPr>
        <p:spPr>
          <a:xfrm>
            <a:off x="5791200" y="769203"/>
            <a:ext cx="3352800" cy="1200329"/>
          </a:xfrm>
          <a:prstGeom prst="rect">
            <a:avLst/>
          </a:prstGeom>
          <a:noFill/>
        </p:spPr>
        <p:txBody>
          <a:bodyPr wrap="square" rtlCol="0">
            <a:spAutoFit/>
          </a:bodyPr>
          <a:lstStyle/>
          <a:p>
            <a:r>
              <a:rPr lang="en-US" sz="2400" b="1" dirty="0" smtClean="0">
                <a:solidFill>
                  <a:srgbClr val="FF0000"/>
                </a:solidFill>
              </a:rPr>
              <a:t>And after constructing delete 15 from final B-Tree.</a:t>
            </a:r>
            <a:endParaRPr lang="en-US" sz="2400" b="1" dirty="0">
              <a:solidFill>
                <a:srgbClr val="FF0000"/>
              </a:solidFill>
            </a:endParaRPr>
          </a:p>
        </p:txBody>
      </p:sp>
      <p:sp>
        <p:nvSpPr>
          <p:cNvPr id="5" name="TextBox 4"/>
          <p:cNvSpPr txBox="1"/>
          <p:nvPr/>
        </p:nvSpPr>
        <p:spPr>
          <a:xfrm>
            <a:off x="152400" y="0"/>
            <a:ext cx="1905000" cy="461665"/>
          </a:xfrm>
          <a:prstGeom prst="rect">
            <a:avLst/>
          </a:prstGeom>
          <a:noFill/>
        </p:spPr>
        <p:txBody>
          <a:bodyPr wrap="square" rtlCol="0">
            <a:spAutoFit/>
          </a:bodyPr>
          <a:lstStyle/>
          <a:p>
            <a:r>
              <a:rPr lang="en-US" sz="2400" b="1" dirty="0" smtClean="0">
                <a:solidFill>
                  <a:srgbClr val="FF0000"/>
                </a:solidFill>
              </a:rPr>
              <a:t>Example:3</a:t>
            </a:r>
            <a:endParaRPr lang="en-US" sz="2400" b="1" dirty="0">
              <a:solidFill>
                <a:srgbClr val="FF0000"/>
              </a:solidFill>
            </a:endParaRPr>
          </a:p>
        </p:txBody>
      </p:sp>
      <p:sp>
        <p:nvSpPr>
          <p:cNvPr id="6" name="TextBox 5"/>
          <p:cNvSpPr txBox="1"/>
          <p:nvPr/>
        </p:nvSpPr>
        <p:spPr>
          <a:xfrm>
            <a:off x="533400" y="5481935"/>
            <a:ext cx="1866900" cy="461665"/>
          </a:xfrm>
          <a:prstGeom prst="rect">
            <a:avLst/>
          </a:prstGeom>
          <a:noFill/>
        </p:spPr>
        <p:txBody>
          <a:bodyPr wrap="square" rtlCol="0">
            <a:spAutoFit/>
          </a:bodyPr>
          <a:lstStyle/>
          <a:p>
            <a:r>
              <a:rPr lang="en-US" sz="2400" b="1" dirty="0" smtClean="0">
                <a:solidFill>
                  <a:srgbClr val="FF0000"/>
                </a:solidFill>
              </a:rPr>
              <a:t>Final B-Tree</a:t>
            </a:r>
            <a:endParaRPr lang="en-US" sz="2400" b="1" dirty="0">
              <a:solidFill>
                <a:srgbClr val="FF0000"/>
              </a:solidFill>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155</a:t>
            </a:fld>
            <a:endParaRPr lang="en-US"/>
          </a:p>
        </p:txBody>
      </p:sp>
    </p:spTree>
    <p:extLst>
      <p:ext uri="{BB962C8B-B14F-4D97-AF65-F5344CB8AC3E}">
        <p14:creationId xmlns:p14="http://schemas.microsoft.com/office/powerpoint/2010/main" val="29686973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422542"/>
            <a:ext cx="8229600" cy="6359258"/>
          </a:xfrm>
        </p:spPr>
      </p:pic>
      <p:sp>
        <p:nvSpPr>
          <p:cNvPr id="4" name="TextBox 3"/>
          <p:cNvSpPr txBox="1"/>
          <p:nvPr/>
        </p:nvSpPr>
        <p:spPr>
          <a:xfrm>
            <a:off x="152400" y="0"/>
            <a:ext cx="1905000" cy="461665"/>
          </a:xfrm>
          <a:prstGeom prst="rect">
            <a:avLst/>
          </a:prstGeom>
          <a:noFill/>
        </p:spPr>
        <p:txBody>
          <a:bodyPr wrap="square" rtlCol="0">
            <a:spAutoFit/>
          </a:bodyPr>
          <a:lstStyle/>
          <a:p>
            <a:r>
              <a:rPr lang="en-US" sz="2400" b="1" dirty="0" smtClean="0">
                <a:solidFill>
                  <a:srgbClr val="FF0000"/>
                </a:solidFill>
              </a:rPr>
              <a:t>Example:4</a:t>
            </a:r>
            <a:endParaRPr lang="en-US" sz="2400" b="1" dirty="0">
              <a:solidFill>
                <a:srgbClr val="FF0000"/>
              </a:solidFill>
            </a:endParaRPr>
          </a:p>
        </p:txBody>
      </p:sp>
      <p:sp>
        <p:nvSpPr>
          <p:cNvPr id="5" name="TextBox 4"/>
          <p:cNvSpPr txBox="1"/>
          <p:nvPr/>
        </p:nvSpPr>
        <p:spPr>
          <a:xfrm>
            <a:off x="5867400" y="769202"/>
            <a:ext cx="3352800" cy="1200329"/>
          </a:xfrm>
          <a:prstGeom prst="rect">
            <a:avLst/>
          </a:prstGeom>
          <a:noFill/>
        </p:spPr>
        <p:txBody>
          <a:bodyPr wrap="square" rtlCol="0">
            <a:spAutoFit/>
          </a:bodyPr>
          <a:lstStyle/>
          <a:p>
            <a:r>
              <a:rPr lang="en-US" sz="2400" b="1" dirty="0" smtClean="0">
                <a:solidFill>
                  <a:srgbClr val="FF0000"/>
                </a:solidFill>
              </a:rPr>
              <a:t>And after constructing delete 12 from final B-Tree.</a:t>
            </a:r>
            <a:endParaRPr lang="en-US" sz="2400" b="1" dirty="0">
              <a:solidFill>
                <a:srgbClr val="FF0000"/>
              </a:solidFill>
            </a:endParaRPr>
          </a:p>
        </p:txBody>
      </p:sp>
      <p:sp>
        <p:nvSpPr>
          <p:cNvPr id="6" name="TextBox 5"/>
          <p:cNvSpPr txBox="1"/>
          <p:nvPr/>
        </p:nvSpPr>
        <p:spPr>
          <a:xfrm>
            <a:off x="609600" y="5410200"/>
            <a:ext cx="1866900" cy="461665"/>
          </a:xfrm>
          <a:prstGeom prst="rect">
            <a:avLst/>
          </a:prstGeom>
          <a:noFill/>
        </p:spPr>
        <p:txBody>
          <a:bodyPr wrap="square" rtlCol="0">
            <a:spAutoFit/>
          </a:bodyPr>
          <a:lstStyle/>
          <a:p>
            <a:r>
              <a:rPr lang="en-US" sz="2400" b="1" dirty="0" smtClean="0">
                <a:solidFill>
                  <a:srgbClr val="FF0000"/>
                </a:solidFill>
              </a:rPr>
              <a:t>Final B-Tree</a:t>
            </a:r>
            <a:endParaRPr lang="en-US" sz="2400" b="1" dirty="0">
              <a:solidFill>
                <a:srgbClr val="FF0000"/>
              </a:solidFill>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156</a:t>
            </a:fld>
            <a:endParaRPr lang="en-US"/>
          </a:p>
        </p:txBody>
      </p:sp>
    </p:spTree>
    <p:extLst>
      <p:ext uri="{BB962C8B-B14F-4D97-AF65-F5344CB8AC3E}">
        <p14:creationId xmlns:p14="http://schemas.microsoft.com/office/powerpoint/2010/main" val="19439516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33400"/>
            <a:ext cx="6638925" cy="179070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990975"/>
            <a:ext cx="6267450" cy="1800225"/>
          </a:xfrm>
          <a:prstGeom prst="rect">
            <a:avLst/>
          </a:prstGeom>
        </p:spPr>
      </p:pic>
      <p:sp>
        <p:nvSpPr>
          <p:cNvPr id="5" name="TextBox 4"/>
          <p:cNvSpPr txBox="1"/>
          <p:nvPr/>
        </p:nvSpPr>
        <p:spPr>
          <a:xfrm>
            <a:off x="152400" y="71735"/>
            <a:ext cx="2362200" cy="461665"/>
          </a:xfrm>
          <a:prstGeom prst="rect">
            <a:avLst/>
          </a:prstGeom>
          <a:noFill/>
        </p:spPr>
        <p:txBody>
          <a:bodyPr wrap="square" rtlCol="0">
            <a:spAutoFit/>
          </a:bodyPr>
          <a:lstStyle/>
          <a:p>
            <a:r>
              <a:rPr lang="en-US" sz="2400" b="1" dirty="0" smtClean="0">
                <a:solidFill>
                  <a:srgbClr val="00B050"/>
                </a:solidFill>
              </a:rPr>
              <a:t>Example:5</a:t>
            </a:r>
            <a:endParaRPr lang="en-US" sz="2400" b="1" dirty="0">
              <a:solidFill>
                <a:srgbClr val="00B050"/>
              </a:solidFill>
            </a:endParaRPr>
          </a:p>
        </p:txBody>
      </p:sp>
      <p:sp>
        <p:nvSpPr>
          <p:cNvPr id="6" name="TextBox 5"/>
          <p:cNvSpPr txBox="1"/>
          <p:nvPr/>
        </p:nvSpPr>
        <p:spPr>
          <a:xfrm>
            <a:off x="6934200" y="572869"/>
            <a:ext cx="2133600" cy="646331"/>
          </a:xfrm>
          <a:prstGeom prst="rect">
            <a:avLst/>
          </a:prstGeom>
          <a:noFill/>
        </p:spPr>
        <p:txBody>
          <a:bodyPr wrap="square" rtlCol="0">
            <a:spAutoFit/>
          </a:bodyPr>
          <a:lstStyle/>
          <a:p>
            <a:r>
              <a:rPr lang="en-US" sz="3600" b="1" dirty="0" smtClean="0"/>
              <a:t>for</a:t>
            </a:r>
            <a:endParaRPr lang="en-US" sz="3600" b="1" dirty="0"/>
          </a:p>
        </p:txBody>
      </p:sp>
      <p:sp>
        <p:nvSpPr>
          <p:cNvPr id="7" name="TextBox 6"/>
          <p:cNvSpPr txBox="1"/>
          <p:nvPr/>
        </p:nvSpPr>
        <p:spPr>
          <a:xfrm>
            <a:off x="394854" y="3287992"/>
            <a:ext cx="5472546" cy="461665"/>
          </a:xfrm>
          <a:prstGeom prst="rect">
            <a:avLst/>
          </a:prstGeom>
          <a:noFill/>
        </p:spPr>
        <p:txBody>
          <a:bodyPr wrap="square" rtlCol="0">
            <a:spAutoFit/>
          </a:bodyPr>
          <a:lstStyle/>
          <a:p>
            <a:r>
              <a:rPr lang="en-US" sz="2400" b="1" dirty="0" smtClean="0">
                <a:solidFill>
                  <a:srgbClr val="FF0000"/>
                </a:solidFill>
              </a:rPr>
              <a:t>Step:1 	  Insert A, G, F, B</a:t>
            </a:r>
            <a:endParaRPr lang="en-US" sz="2400" b="1" dirty="0">
              <a:solidFill>
                <a:srgbClr val="FF0000"/>
              </a:solidFill>
            </a:endParaRPr>
          </a:p>
        </p:txBody>
      </p:sp>
      <p:sp>
        <p:nvSpPr>
          <p:cNvPr id="8" name="TextBox 7"/>
          <p:cNvSpPr txBox="1"/>
          <p:nvPr/>
        </p:nvSpPr>
        <p:spPr>
          <a:xfrm>
            <a:off x="360218" y="2632593"/>
            <a:ext cx="2133600" cy="461665"/>
          </a:xfrm>
          <a:prstGeom prst="rect">
            <a:avLst/>
          </a:prstGeom>
          <a:noFill/>
        </p:spPr>
        <p:txBody>
          <a:bodyPr wrap="square" rtlCol="0">
            <a:spAutoFit/>
          </a:bodyPr>
          <a:lstStyle/>
          <a:p>
            <a:r>
              <a:rPr lang="en-US" sz="2400" b="1" dirty="0" smtClean="0">
                <a:solidFill>
                  <a:srgbClr val="00B050"/>
                </a:solidFill>
              </a:rPr>
              <a:t>Solution:</a:t>
            </a:r>
            <a:endParaRPr lang="en-US" sz="2400" b="1" dirty="0">
              <a:solidFill>
                <a:srgbClr val="00B050"/>
              </a:solidFill>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157</a:t>
            </a:fld>
            <a:endParaRPr lang="en-US"/>
          </a:p>
        </p:txBody>
      </p:sp>
    </p:spTree>
    <p:extLst>
      <p:ext uri="{BB962C8B-B14F-4D97-AF65-F5344CB8AC3E}">
        <p14:creationId xmlns:p14="http://schemas.microsoft.com/office/powerpoint/2010/main" val="23275202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838200"/>
            <a:ext cx="6124575" cy="176212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733800"/>
            <a:ext cx="6172200" cy="2400300"/>
          </a:xfrm>
          <a:prstGeom prst="rect">
            <a:avLst/>
          </a:prstGeom>
        </p:spPr>
      </p:pic>
      <p:sp>
        <p:nvSpPr>
          <p:cNvPr id="7" name="Down Arrow 6"/>
          <p:cNvSpPr/>
          <p:nvPr/>
        </p:nvSpPr>
        <p:spPr>
          <a:xfrm>
            <a:off x="1503218" y="2590800"/>
            <a:ext cx="1143000"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8600" y="381000"/>
            <a:ext cx="5472546" cy="461665"/>
          </a:xfrm>
          <a:prstGeom prst="rect">
            <a:avLst/>
          </a:prstGeom>
          <a:noFill/>
        </p:spPr>
        <p:txBody>
          <a:bodyPr wrap="square" rtlCol="0">
            <a:spAutoFit/>
          </a:bodyPr>
          <a:lstStyle/>
          <a:p>
            <a:r>
              <a:rPr lang="en-US" sz="2400" b="1" dirty="0" smtClean="0">
                <a:solidFill>
                  <a:srgbClr val="FF0000"/>
                </a:solidFill>
              </a:rPr>
              <a:t>Step:2 	  Insert K</a:t>
            </a:r>
            <a:endParaRPr lang="en-US" sz="2400" b="1" dirty="0">
              <a:solidFill>
                <a:srgbClr val="FF0000"/>
              </a:solidFill>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158</a:t>
            </a:fld>
            <a:endParaRPr lang="en-US"/>
          </a:p>
        </p:txBody>
      </p:sp>
    </p:spTree>
    <p:extLst>
      <p:ext uri="{BB962C8B-B14F-4D97-AF65-F5344CB8AC3E}">
        <p14:creationId xmlns:p14="http://schemas.microsoft.com/office/powerpoint/2010/main" val="21799936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47800"/>
            <a:ext cx="6705600" cy="3739316"/>
          </a:xfrm>
        </p:spPr>
      </p:pic>
      <p:sp>
        <p:nvSpPr>
          <p:cNvPr id="4" name="TextBox 3"/>
          <p:cNvSpPr txBox="1"/>
          <p:nvPr/>
        </p:nvSpPr>
        <p:spPr>
          <a:xfrm>
            <a:off x="228600" y="665015"/>
            <a:ext cx="5472546" cy="461665"/>
          </a:xfrm>
          <a:prstGeom prst="rect">
            <a:avLst/>
          </a:prstGeom>
          <a:noFill/>
        </p:spPr>
        <p:txBody>
          <a:bodyPr wrap="square" rtlCol="0">
            <a:spAutoFit/>
          </a:bodyPr>
          <a:lstStyle/>
          <a:p>
            <a:r>
              <a:rPr lang="en-US" sz="2400" b="1" dirty="0" smtClean="0">
                <a:solidFill>
                  <a:srgbClr val="FF0000"/>
                </a:solidFill>
              </a:rPr>
              <a:t>Step:3 	  Insert D,H,M</a:t>
            </a:r>
            <a:endParaRPr lang="en-US" sz="2400" b="1" dirty="0">
              <a:solidFill>
                <a:srgbClr val="FF0000"/>
              </a:solidFill>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159</a:t>
            </a:fld>
            <a:endParaRPr lang="en-US"/>
          </a:p>
        </p:txBody>
      </p:sp>
    </p:spTree>
    <p:extLst>
      <p:ext uri="{BB962C8B-B14F-4D97-AF65-F5344CB8AC3E}">
        <p14:creationId xmlns:p14="http://schemas.microsoft.com/office/powerpoint/2010/main" val="2506588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smtClean="0">
                <a:solidFill>
                  <a:srgbClr val="FF0000"/>
                </a:solidFill>
                <a:latin typeface="Bookman Old Style" pitchFamily="18" charset="0"/>
              </a:rPr>
              <a:t>5. Sibling</a:t>
            </a:r>
          </a:p>
          <a:p>
            <a:pPr marL="0" indent="0">
              <a:buNone/>
            </a:pPr>
            <a:endParaRPr lang="en-US" sz="24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 y="1371600"/>
            <a:ext cx="8058150" cy="4495800"/>
          </a:xfrm>
          <a:prstGeom prst="rect">
            <a:avLst/>
          </a:prstGeom>
        </p:spPr>
      </p:pic>
    </p:spTree>
    <p:extLst>
      <p:ext uri="{BB962C8B-B14F-4D97-AF65-F5344CB8AC3E}">
        <p14:creationId xmlns:p14="http://schemas.microsoft.com/office/powerpoint/2010/main" val="23523796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762000"/>
            <a:ext cx="6134100" cy="2505075"/>
          </a:xfrm>
          <a:prstGeom prst="rect">
            <a:avLst/>
          </a:prstGeom>
        </p:spPr>
      </p:pic>
      <p:sp>
        <p:nvSpPr>
          <p:cNvPr id="5" name="TextBox 4"/>
          <p:cNvSpPr txBox="1"/>
          <p:nvPr/>
        </p:nvSpPr>
        <p:spPr>
          <a:xfrm>
            <a:off x="381000" y="203349"/>
            <a:ext cx="5472546" cy="461665"/>
          </a:xfrm>
          <a:prstGeom prst="rect">
            <a:avLst/>
          </a:prstGeom>
          <a:noFill/>
        </p:spPr>
        <p:txBody>
          <a:bodyPr wrap="square" rtlCol="0">
            <a:spAutoFit/>
          </a:bodyPr>
          <a:lstStyle/>
          <a:p>
            <a:r>
              <a:rPr lang="en-US" sz="2400" b="1" dirty="0" smtClean="0">
                <a:solidFill>
                  <a:srgbClr val="FF0000"/>
                </a:solidFill>
              </a:rPr>
              <a:t>Step:4 	  Insert J</a:t>
            </a:r>
            <a:endParaRPr lang="en-US" sz="2400" b="1"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67200"/>
            <a:ext cx="6819900" cy="2409825"/>
          </a:xfrm>
          <a:prstGeom prst="rect">
            <a:avLst/>
          </a:prstGeom>
        </p:spPr>
      </p:pic>
      <p:sp>
        <p:nvSpPr>
          <p:cNvPr id="6" name="Down Arrow 5"/>
          <p:cNvSpPr/>
          <p:nvPr/>
        </p:nvSpPr>
        <p:spPr>
          <a:xfrm>
            <a:off x="2362200" y="3276600"/>
            <a:ext cx="755073"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40817941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58" y="1981200"/>
            <a:ext cx="8380879" cy="2743200"/>
          </a:xfrm>
        </p:spPr>
      </p:pic>
      <p:sp>
        <p:nvSpPr>
          <p:cNvPr id="4" name="TextBox 3"/>
          <p:cNvSpPr txBox="1"/>
          <p:nvPr/>
        </p:nvSpPr>
        <p:spPr>
          <a:xfrm>
            <a:off x="533400" y="1069032"/>
            <a:ext cx="5472546" cy="461665"/>
          </a:xfrm>
          <a:prstGeom prst="rect">
            <a:avLst/>
          </a:prstGeom>
          <a:noFill/>
        </p:spPr>
        <p:txBody>
          <a:bodyPr wrap="square" rtlCol="0">
            <a:spAutoFit/>
          </a:bodyPr>
          <a:lstStyle/>
          <a:p>
            <a:r>
              <a:rPr lang="en-US" sz="2400" b="1" dirty="0" smtClean="0">
                <a:solidFill>
                  <a:srgbClr val="FF0000"/>
                </a:solidFill>
              </a:rPr>
              <a:t>Step:5 	  Insert E,S,I,R</a:t>
            </a:r>
            <a:endParaRPr lang="en-US" sz="2400" b="1" dirty="0">
              <a:solidFill>
                <a:srgbClr val="FF0000"/>
              </a:solidFill>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161</a:t>
            </a:fld>
            <a:endParaRPr lang="en-US"/>
          </a:p>
        </p:txBody>
      </p:sp>
    </p:spTree>
    <p:extLst>
      <p:ext uri="{BB962C8B-B14F-4D97-AF65-F5344CB8AC3E}">
        <p14:creationId xmlns:p14="http://schemas.microsoft.com/office/powerpoint/2010/main" val="14433763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5" y="535632"/>
            <a:ext cx="8420100" cy="2667000"/>
          </a:xfrm>
        </p:spPr>
      </p:pic>
      <p:sp>
        <p:nvSpPr>
          <p:cNvPr id="4" name="TextBox 3"/>
          <p:cNvSpPr txBox="1"/>
          <p:nvPr/>
        </p:nvSpPr>
        <p:spPr>
          <a:xfrm>
            <a:off x="346364" y="73967"/>
            <a:ext cx="5472546" cy="461665"/>
          </a:xfrm>
          <a:prstGeom prst="rect">
            <a:avLst/>
          </a:prstGeom>
          <a:noFill/>
        </p:spPr>
        <p:txBody>
          <a:bodyPr wrap="square" rtlCol="0">
            <a:spAutoFit/>
          </a:bodyPr>
          <a:lstStyle/>
          <a:p>
            <a:r>
              <a:rPr lang="en-US" sz="2400" b="1" dirty="0" smtClean="0">
                <a:solidFill>
                  <a:srgbClr val="FF0000"/>
                </a:solidFill>
              </a:rPr>
              <a:t>Step:6 	  Insert X</a:t>
            </a:r>
            <a:endParaRPr lang="en-US" sz="24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55" y="4029075"/>
            <a:ext cx="8001000" cy="2524125"/>
          </a:xfrm>
          <a:prstGeom prst="rect">
            <a:avLst/>
          </a:prstGeom>
        </p:spPr>
      </p:pic>
      <p:sp>
        <p:nvSpPr>
          <p:cNvPr id="6" name="Down Arrow 5"/>
          <p:cNvSpPr/>
          <p:nvPr/>
        </p:nvSpPr>
        <p:spPr>
          <a:xfrm>
            <a:off x="2971800" y="2971800"/>
            <a:ext cx="9144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162</a:t>
            </a:fld>
            <a:endParaRPr lang="en-US"/>
          </a:p>
        </p:txBody>
      </p:sp>
    </p:spTree>
    <p:extLst>
      <p:ext uri="{BB962C8B-B14F-4D97-AF65-F5344CB8AC3E}">
        <p14:creationId xmlns:p14="http://schemas.microsoft.com/office/powerpoint/2010/main" val="27941637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36" y="685800"/>
            <a:ext cx="8305800" cy="2638425"/>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 y="4114800"/>
            <a:ext cx="8362950" cy="2552700"/>
          </a:xfrm>
          <a:prstGeom prst="rect">
            <a:avLst/>
          </a:prstGeom>
        </p:spPr>
      </p:pic>
      <p:sp>
        <p:nvSpPr>
          <p:cNvPr id="5" name="TextBox 4"/>
          <p:cNvSpPr txBox="1"/>
          <p:nvPr/>
        </p:nvSpPr>
        <p:spPr>
          <a:xfrm>
            <a:off x="304800" y="147935"/>
            <a:ext cx="5472546" cy="461665"/>
          </a:xfrm>
          <a:prstGeom prst="rect">
            <a:avLst/>
          </a:prstGeom>
          <a:noFill/>
        </p:spPr>
        <p:txBody>
          <a:bodyPr wrap="square" rtlCol="0">
            <a:spAutoFit/>
          </a:bodyPr>
          <a:lstStyle/>
          <a:p>
            <a:r>
              <a:rPr lang="en-US" sz="2400" b="1" dirty="0" smtClean="0">
                <a:solidFill>
                  <a:srgbClr val="FF0000"/>
                </a:solidFill>
              </a:rPr>
              <a:t>Step:7 	  Insert C</a:t>
            </a:r>
            <a:endParaRPr lang="en-US" sz="2400" b="1" dirty="0">
              <a:solidFill>
                <a:srgbClr val="FF0000"/>
              </a:solidFill>
            </a:endParaRPr>
          </a:p>
        </p:txBody>
      </p:sp>
      <p:sp>
        <p:nvSpPr>
          <p:cNvPr id="6" name="Down Arrow 5"/>
          <p:cNvSpPr/>
          <p:nvPr/>
        </p:nvSpPr>
        <p:spPr>
          <a:xfrm>
            <a:off x="3200400" y="3200400"/>
            <a:ext cx="9144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163</a:t>
            </a:fld>
            <a:endParaRPr lang="en-US"/>
          </a:p>
        </p:txBody>
      </p:sp>
    </p:spTree>
    <p:extLst>
      <p:ext uri="{BB962C8B-B14F-4D97-AF65-F5344CB8AC3E}">
        <p14:creationId xmlns:p14="http://schemas.microsoft.com/office/powerpoint/2010/main" val="10651097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56" y="1978626"/>
            <a:ext cx="7982382" cy="2721962"/>
          </a:xfrm>
        </p:spPr>
      </p:pic>
      <p:sp>
        <p:nvSpPr>
          <p:cNvPr id="4" name="TextBox 3"/>
          <p:cNvSpPr txBox="1"/>
          <p:nvPr/>
        </p:nvSpPr>
        <p:spPr>
          <a:xfrm>
            <a:off x="685800" y="1066800"/>
            <a:ext cx="5472546" cy="461665"/>
          </a:xfrm>
          <a:prstGeom prst="rect">
            <a:avLst/>
          </a:prstGeom>
          <a:noFill/>
        </p:spPr>
        <p:txBody>
          <a:bodyPr wrap="square" rtlCol="0">
            <a:spAutoFit/>
          </a:bodyPr>
          <a:lstStyle/>
          <a:p>
            <a:r>
              <a:rPr lang="en-US" sz="2400" b="1" dirty="0" smtClean="0">
                <a:solidFill>
                  <a:srgbClr val="FF0000"/>
                </a:solidFill>
              </a:rPr>
              <a:t>Step:8 	  Insert L,N,T,U</a:t>
            </a:r>
            <a:endParaRPr lang="en-US" sz="2400" b="1" dirty="0">
              <a:solidFill>
                <a:srgbClr val="FF0000"/>
              </a:solidFill>
            </a:endParaRPr>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164</a:t>
            </a:fld>
            <a:endParaRPr lang="en-US"/>
          </a:p>
        </p:txBody>
      </p:sp>
    </p:spTree>
    <p:extLst>
      <p:ext uri="{BB962C8B-B14F-4D97-AF65-F5344CB8AC3E}">
        <p14:creationId xmlns:p14="http://schemas.microsoft.com/office/powerpoint/2010/main" val="38207667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3562" y="0"/>
            <a:ext cx="5943600" cy="2130203"/>
          </a:xfrm>
        </p:spPr>
      </p:pic>
      <p:sp>
        <p:nvSpPr>
          <p:cNvPr id="4" name="TextBox 3"/>
          <p:cNvSpPr txBox="1"/>
          <p:nvPr/>
        </p:nvSpPr>
        <p:spPr>
          <a:xfrm>
            <a:off x="0" y="725131"/>
            <a:ext cx="3505200" cy="461665"/>
          </a:xfrm>
          <a:prstGeom prst="rect">
            <a:avLst/>
          </a:prstGeom>
          <a:noFill/>
        </p:spPr>
        <p:txBody>
          <a:bodyPr wrap="square" rtlCol="0">
            <a:spAutoFit/>
          </a:bodyPr>
          <a:lstStyle/>
          <a:p>
            <a:r>
              <a:rPr lang="en-US" sz="2400" b="1" dirty="0" smtClean="0">
                <a:solidFill>
                  <a:srgbClr val="FF0000"/>
                </a:solidFill>
              </a:rPr>
              <a:t>Step:9 	  Insert P</a:t>
            </a:r>
            <a:endParaRPr lang="en-US" sz="2400" b="1" dirty="0">
              <a:solidFill>
                <a:srgbClr val="FF0000"/>
              </a:solidFill>
            </a:endParaRPr>
          </a:p>
        </p:txBody>
      </p:sp>
      <p:sp>
        <p:nvSpPr>
          <p:cNvPr id="6" name="Down Arrow 5"/>
          <p:cNvSpPr/>
          <p:nvPr/>
        </p:nvSpPr>
        <p:spPr>
          <a:xfrm>
            <a:off x="4191000" y="2029691"/>
            <a:ext cx="4191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525" y="4405813"/>
            <a:ext cx="6439766" cy="23759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525" y="2428681"/>
            <a:ext cx="6543675" cy="1769010"/>
          </a:xfrm>
          <a:prstGeom prst="rect">
            <a:avLst/>
          </a:prstGeom>
        </p:spPr>
      </p:pic>
      <p:sp>
        <p:nvSpPr>
          <p:cNvPr id="9" name="Down Arrow 8"/>
          <p:cNvSpPr/>
          <p:nvPr/>
        </p:nvSpPr>
        <p:spPr>
          <a:xfrm>
            <a:off x="4191000" y="3989570"/>
            <a:ext cx="419100" cy="416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165</a:t>
            </a:fld>
            <a:endParaRPr lang="en-US"/>
          </a:p>
        </p:txBody>
      </p:sp>
    </p:spTree>
    <p:extLst>
      <p:ext uri="{BB962C8B-B14F-4D97-AF65-F5344CB8AC3E}">
        <p14:creationId xmlns:p14="http://schemas.microsoft.com/office/powerpoint/2010/main" val="39708233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endParaRPr lang="en-US" sz="2400" b="1" dirty="0" smtClean="0">
              <a:latin typeface="Bookman Old Style" pitchFamily="18" charset="0"/>
            </a:endParaRPr>
          </a:p>
          <a:p>
            <a:pPr marL="0" indent="0">
              <a:buNone/>
            </a:pPr>
            <a:r>
              <a:rPr lang="en-US" sz="2400" b="1" dirty="0" smtClean="0">
                <a:solidFill>
                  <a:srgbClr val="FF0000"/>
                </a:solidFill>
                <a:latin typeface="Bookman Old Style" pitchFamily="18" charset="0"/>
              </a:rPr>
              <a:t>Question 6: </a:t>
            </a:r>
            <a:r>
              <a:rPr lang="en-US" sz="2400" dirty="0" smtClean="0">
                <a:latin typeface="Bookman Old Style" pitchFamily="18" charset="0"/>
              </a:rPr>
              <a:t>Draw </a:t>
            </a:r>
            <a:r>
              <a:rPr lang="en-US" sz="2400" dirty="0">
                <a:latin typeface="Bookman Old Style" pitchFamily="18" charset="0"/>
              </a:rPr>
              <a:t>the </a:t>
            </a:r>
            <a:r>
              <a:rPr lang="en-US" sz="2400" b="1" dirty="0">
                <a:latin typeface="Bookman Old Style" pitchFamily="18" charset="0"/>
              </a:rPr>
              <a:t>B</a:t>
            </a:r>
            <a:r>
              <a:rPr lang="en-US" sz="2400" b="1" dirty="0" smtClean="0">
                <a:latin typeface="Bookman Old Style" pitchFamily="18" charset="0"/>
              </a:rPr>
              <a:t> Tree of order- 3 </a:t>
            </a:r>
            <a:r>
              <a:rPr lang="en-US" sz="2400" dirty="0" smtClean="0">
                <a:latin typeface="Bookman Old Style" pitchFamily="18" charset="0"/>
              </a:rPr>
              <a:t>for </a:t>
            </a:r>
            <a:r>
              <a:rPr lang="en-US" sz="2400" dirty="0">
                <a:latin typeface="Bookman Old Style" pitchFamily="18" charset="0"/>
              </a:rPr>
              <a:t>the following sequence of data:</a:t>
            </a:r>
          </a:p>
          <a:p>
            <a:pPr marL="0" indent="0">
              <a:buNone/>
            </a:pPr>
            <a:r>
              <a:rPr lang="en-US" sz="2400" b="1" dirty="0">
                <a:solidFill>
                  <a:srgbClr val="00B050"/>
                </a:solidFill>
                <a:latin typeface="Bookman Old Style" pitchFamily="18" charset="0"/>
              </a:rPr>
              <a:t>10, 30, 50, 40, 60, 100, 5, 2</a:t>
            </a:r>
          </a:p>
          <a:p>
            <a:pPr marL="0" indent="0">
              <a:buNone/>
            </a:pPr>
            <a:r>
              <a:rPr lang="en-US" sz="2400" dirty="0">
                <a:latin typeface="Bookman Old Style" pitchFamily="18" charset="0"/>
              </a:rPr>
              <a:t> </a:t>
            </a:r>
            <a:endParaRPr lang="en-US" sz="2400" b="1" dirty="0">
              <a:latin typeface="Bookman Old Style" pitchFamily="18" charset="0"/>
            </a:endParaRPr>
          </a:p>
          <a:p>
            <a:pPr marL="0" indent="0">
              <a:buNone/>
            </a:pPr>
            <a:r>
              <a:rPr lang="en-US" sz="2400" b="1" dirty="0">
                <a:solidFill>
                  <a:srgbClr val="FF0000"/>
                </a:solidFill>
                <a:latin typeface="Bookman Old Style" pitchFamily="18" charset="0"/>
              </a:rPr>
              <a:t>Question </a:t>
            </a:r>
            <a:r>
              <a:rPr lang="en-US" sz="2400" b="1" dirty="0" smtClean="0">
                <a:solidFill>
                  <a:srgbClr val="FF0000"/>
                </a:solidFill>
                <a:latin typeface="Bookman Old Style" pitchFamily="18" charset="0"/>
              </a:rPr>
              <a:t>7: </a:t>
            </a:r>
            <a:r>
              <a:rPr lang="en-US" sz="2400" dirty="0" smtClean="0">
                <a:latin typeface="Bookman Old Style" pitchFamily="18" charset="0"/>
              </a:rPr>
              <a:t>Construct </a:t>
            </a:r>
            <a:r>
              <a:rPr lang="en-US" sz="2400" dirty="0">
                <a:latin typeface="Bookman Old Style" pitchFamily="18" charset="0"/>
              </a:rPr>
              <a:t>a </a:t>
            </a:r>
            <a:r>
              <a:rPr lang="en-US" sz="2400" b="1" dirty="0">
                <a:latin typeface="Bookman Old Style" pitchFamily="18" charset="0"/>
              </a:rPr>
              <a:t>B</a:t>
            </a:r>
            <a:r>
              <a:rPr lang="en-US" sz="2400" b="1" dirty="0" smtClean="0">
                <a:latin typeface="Bookman Old Style" pitchFamily="18" charset="0"/>
              </a:rPr>
              <a:t> </a:t>
            </a:r>
            <a:r>
              <a:rPr lang="en-US" sz="2400" b="1" dirty="0">
                <a:latin typeface="Bookman Old Style" pitchFamily="18" charset="0"/>
              </a:rPr>
              <a:t>Tree of order- </a:t>
            </a:r>
            <a:r>
              <a:rPr lang="en-US" sz="2400" b="1" dirty="0" smtClean="0">
                <a:latin typeface="Bookman Old Style" pitchFamily="18" charset="0"/>
              </a:rPr>
              <a:t>4 </a:t>
            </a:r>
            <a:r>
              <a:rPr lang="en-US" sz="2400" dirty="0" smtClean="0">
                <a:latin typeface="Bookman Old Style" pitchFamily="18" charset="0"/>
              </a:rPr>
              <a:t>by </a:t>
            </a:r>
            <a:r>
              <a:rPr lang="en-US" sz="2400" dirty="0">
                <a:latin typeface="Bookman Old Style" pitchFamily="18" charset="0"/>
              </a:rPr>
              <a:t>inserting the following sequence of numbers...</a:t>
            </a:r>
          </a:p>
          <a:p>
            <a:pPr marL="0" indent="0">
              <a:buNone/>
            </a:pPr>
            <a:r>
              <a:rPr lang="en-US" sz="2400" b="1" dirty="0" smtClean="0">
                <a:solidFill>
                  <a:srgbClr val="00B050"/>
                </a:solidFill>
                <a:latin typeface="Bookman Old Style" pitchFamily="18" charset="0"/>
              </a:rPr>
              <a:t>14</a:t>
            </a:r>
            <a:r>
              <a:rPr lang="en-US" sz="2400" b="1" dirty="0">
                <a:solidFill>
                  <a:srgbClr val="00B050"/>
                </a:solidFill>
                <a:latin typeface="Bookman Old Style" pitchFamily="18" charset="0"/>
              </a:rPr>
              <a:t>, 15, 4, 9, 7, 18, 3, 5, 16, </a:t>
            </a:r>
            <a:r>
              <a:rPr lang="en-US" sz="2400" b="1" dirty="0" smtClean="0">
                <a:solidFill>
                  <a:srgbClr val="00B050"/>
                </a:solidFill>
                <a:latin typeface="Bookman Old Style" pitchFamily="18" charset="0"/>
              </a:rPr>
              <a:t>42, </a:t>
            </a:r>
            <a:r>
              <a:rPr lang="en-US" sz="2400" b="1" dirty="0">
                <a:solidFill>
                  <a:srgbClr val="00B050"/>
                </a:solidFill>
                <a:latin typeface="Bookman Old Style" pitchFamily="18" charset="0"/>
              </a:rPr>
              <a:t>20, 17, </a:t>
            </a:r>
            <a:r>
              <a:rPr lang="en-US" sz="2400" b="1" dirty="0" smtClean="0">
                <a:solidFill>
                  <a:srgbClr val="00B050"/>
                </a:solidFill>
                <a:latin typeface="Bookman Old Style" pitchFamily="18" charset="0"/>
              </a:rPr>
              <a:t>19</a:t>
            </a:r>
            <a:r>
              <a:rPr lang="en-US" sz="2400" b="1" dirty="0">
                <a:solidFill>
                  <a:srgbClr val="00B050"/>
                </a:solidFill>
                <a:latin typeface="Bookman Old Style" pitchFamily="18" charset="0"/>
              </a:rPr>
              <a:t>, </a:t>
            </a:r>
            <a:r>
              <a:rPr lang="en-US" sz="2400" b="1" dirty="0" smtClean="0">
                <a:solidFill>
                  <a:srgbClr val="00B050"/>
                </a:solidFill>
                <a:latin typeface="Bookman Old Style" pitchFamily="18" charset="0"/>
              </a:rPr>
              <a:t>24</a:t>
            </a:r>
            <a:r>
              <a:rPr lang="en-US" sz="2400" b="1" dirty="0">
                <a:solidFill>
                  <a:srgbClr val="00B050"/>
                </a:solidFill>
                <a:latin typeface="Bookman Old Style" pitchFamily="18" charset="0"/>
              </a:rPr>
              <a:t>, </a:t>
            </a:r>
            <a:r>
              <a:rPr lang="en-US" sz="2400" b="1" dirty="0" smtClean="0">
                <a:solidFill>
                  <a:srgbClr val="00B050"/>
                </a:solidFill>
                <a:latin typeface="Bookman Old Style" pitchFamily="18" charset="0"/>
              </a:rPr>
              <a:t>5</a:t>
            </a:r>
          </a:p>
          <a:p>
            <a:pPr marL="0" indent="0">
              <a:buNone/>
            </a:pPr>
            <a:endParaRPr lang="en-US" sz="2400" b="1" dirty="0">
              <a:latin typeface="Bookman Old Style" pitchFamily="18" charset="0"/>
            </a:endParaRPr>
          </a:p>
          <a:p>
            <a:pPr marL="0" indent="0">
              <a:buNone/>
            </a:pPr>
            <a:r>
              <a:rPr lang="en-US" sz="2400" b="1" dirty="0">
                <a:solidFill>
                  <a:srgbClr val="FF0000"/>
                </a:solidFill>
                <a:latin typeface="Bookman Old Style" pitchFamily="18" charset="0"/>
              </a:rPr>
              <a:t>Question </a:t>
            </a:r>
            <a:r>
              <a:rPr lang="en-US" sz="2400" b="1" dirty="0" smtClean="0">
                <a:solidFill>
                  <a:srgbClr val="FF0000"/>
                </a:solidFill>
                <a:latin typeface="Bookman Old Style" pitchFamily="18" charset="0"/>
              </a:rPr>
              <a:t>8: </a:t>
            </a:r>
            <a:r>
              <a:rPr lang="en-US" sz="2400" dirty="0">
                <a:latin typeface="Bookman Old Style" pitchFamily="18" charset="0"/>
              </a:rPr>
              <a:t>Construct a </a:t>
            </a:r>
            <a:r>
              <a:rPr lang="en-US" sz="2400" b="1" dirty="0">
                <a:latin typeface="Bookman Old Style" pitchFamily="18" charset="0"/>
              </a:rPr>
              <a:t>B Tree of order- </a:t>
            </a:r>
            <a:r>
              <a:rPr lang="en-US" sz="2400" b="1" dirty="0" smtClean="0">
                <a:latin typeface="Bookman Old Style" pitchFamily="18" charset="0"/>
              </a:rPr>
              <a:t>5 </a:t>
            </a:r>
            <a:r>
              <a:rPr lang="en-US" sz="2400" dirty="0" smtClean="0">
                <a:latin typeface="Bookman Old Style" pitchFamily="18" charset="0"/>
              </a:rPr>
              <a:t>by </a:t>
            </a:r>
            <a:r>
              <a:rPr lang="en-US" sz="2400" dirty="0">
                <a:latin typeface="Bookman Old Style" pitchFamily="18" charset="0"/>
              </a:rPr>
              <a:t>inserting the following sequence of </a:t>
            </a:r>
            <a:r>
              <a:rPr lang="en-US" sz="2400" dirty="0" smtClean="0">
                <a:latin typeface="Bookman Old Style" pitchFamily="18" charset="0"/>
              </a:rPr>
              <a:t>numbers…</a:t>
            </a:r>
            <a:endParaRPr lang="en-US" sz="2400" dirty="0">
              <a:latin typeface="Bookman Old Style" pitchFamily="18" charset="0"/>
            </a:endParaRPr>
          </a:p>
          <a:p>
            <a:pPr marL="0" indent="0">
              <a:buNone/>
            </a:pPr>
            <a:r>
              <a:rPr lang="en-US" sz="2400" b="1" dirty="0">
                <a:solidFill>
                  <a:srgbClr val="00B050"/>
                </a:solidFill>
                <a:latin typeface="Bookman Old Style" pitchFamily="18" charset="0"/>
              </a:rPr>
              <a:t>25, 20, 36, 10, 22, 30, 40, </a:t>
            </a:r>
            <a:r>
              <a:rPr lang="en-US" sz="2400" b="1" dirty="0" smtClean="0">
                <a:solidFill>
                  <a:srgbClr val="00B050"/>
                </a:solidFill>
                <a:latin typeface="Bookman Old Style" pitchFamily="18" charset="0"/>
              </a:rPr>
              <a:t>19</a:t>
            </a:r>
            <a:r>
              <a:rPr lang="en-US" sz="2400" b="1" dirty="0">
                <a:solidFill>
                  <a:srgbClr val="00B050"/>
                </a:solidFill>
                <a:latin typeface="Bookman Old Style" pitchFamily="18" charset="0"/>
              </a:rPr>
              <a:t>, </a:t>
            </a:r>
            <a:r>
              <a:rPr lang="en-US" sz="2400" b="1" dirty="0" smtClean="0">
                <a:solidFill>
                  <a:srgbClr val="00B050"/>
                </a:solidFill>
                <a:latin typeface="Bookman Old Style" pitchFamily="18" charset="0"/>
              </a:rPr>
              <a:t>17</a:t>
            </a:r>
            <a:r>
              <a:rPr lang="en-US" sz="2400" b="1" dirty="0">
                <a:solidFill>
                  <a:srgbClr val="00B050"/>
                </a:solidFill>
                <a:latin typeface="Bookman Old Style" pitchFamily="18" charset="0"/>
              </a:rPr>
              <a:t>, 18, 3, 5, </a:t>
            </a:r>
            <a:r>
              <a:rPr lang="en-US" sz="2400" b="1" dirty="0" smtClean="0">
                <a:solidFill>
                  <a:srgbClr val="00B050"/>
                </a:solidFill>
                <a:latin typeface="Bookman Old Style" pitchFamily="18" charset="0"/>
              </a:rPr>
              <a:t>16,</a:t>
            </a:r>
            <a:r>
              <a:rPr lang="en-US" sz="2400" b="1" dirty="0">
                <a:solidFill>
                  <a:srgbClr val="00B050"/>
                </a:solidFill>
                <a:latin typeface="Bookman Old Style" pitchFamily="18" charset="0"/>
              </a:rPr>
              <a:t> 14, 15, 4, 9, 7, </a:t>
            </a: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166</a:t>
            </a:fld>
            <a:endParaRPr lang="en-US"/>
          </a:p>
        </p:txBody>
      </p:sp>
    </p:spTree>
    <p:extLst>
      <p:ext uri="{BB962C8B-B14F-4D97-AF65-F5344CB8AC3E}">
        <p14:creationId xmlns:p14="http://schemas.microsoft.com/office/powerpoint/2010/main" val="25972652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smtClean="0">
                <a:solidFill>
                  <a:srgbClr val="FF0000"/>
                </a:solidFill>
                <a:latin typeface="Bookman Old Style" pitchFamily="18" charset="0"/>
              </a:rPr>
              <a:t>6. Leaf</a:t>
            </a:r>
          </a:p>
          <a:p>
            <a:pPr marL="0" indent="0">
              <a:buNone/>
            </a:pPr>
            <a:endParaRPr lang="en-US" sz="28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43" y="1447800"/>
            <a:ext cx="8029255" cy="4267200"/>
          </a:xfrm>
          <a:prstGeom prst="rect">
            <a:avLst/>
          </a:prstGeom>
        </p:spPr>
      </p:pic>
    </p:spTree>
    <p:extLst>
      <p:ext uri="{BB962C8B-B14F-4D97-AF65-F5344CB8AC3E}">
        <p14:creationId xmlns:p14="http://schemas.microsoft.com/office/powerpoint/2010/main" val="2352379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a:solidFill>
                  <a:srgbClr val="FF0000"/>
                </a:solidFill>
                <a:latin typeface="Bookman Old Style" pitchFamily="18" charset="0"/>
              </a:rPr>
              <a:t>7</a:t>
            </a:r>
            <a:r>
              <a:rPr lang="en-US" sz="2800" b="1" dirty="0" smtClean="0">
                <a:solidFill>
                  <a:srgbClr val="FF0000"/>
                </a:solidFill>
                <a:latin typeface="Bookman Old Style" pitchFamily="18" charset="0"/>
              </a:rPr>
              <a:t>. Internal node</a:t>
            </a:r>
          </a:p>
          <a:p>
            <a:pPr marL="0" indent="0">
              <a:buNone/>
            </a:pPr>
            <a:endParaRPr lang="en-US" sz="28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35" y="1524000"/>
            <a:ext cx="8250728" cy="4114799"/>
          </a:xfrm>
          <a:prstGeom prst="rect">
            <a:avLst/>
          </a:prstGeom>
        </p:spPr>
      </p:pic>
    </p:spTree>
    <p:extLst>
      <p:ext uri="{BB962C8B-B14F-4D97-AF65-F5344CB8AC3E}">
        <p14:creationId xmlns:p14="http://schemas.microsoft.com/office/powerpoint/2010/main" val="3514578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smtClean="0">
                <a:solidFill>
                  <a:srgbClr val="FF0000"/>
                </a:solidFill>
                <a:latin typeface="Bookman Old Style" pitchFamily="18" charset="0"/>
              </a:rPr>
              <a:t>8. Degree</a:t>
            </a:r>
          </a:p>
          <a:p>
            <a:pPr marL="0" indent="0">
              <a:buNone/>
            </a:pPr>
            <a:endParaRPr lang="en-US" sz="28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19" y="1447800"/>
            <a:ext cx="7812781" cy="4118946"/>
          </a:xfrm>
          <a:prstGeom prst="rect">
            <a:avLst/>
          </a:prstGeom>
        </p:spPr>
      </p:pic>
    </p:spTree>
    <p:extLst>
      <p:ext uri="{BB962C8B-B14F-4D97-AF65-F5344CB8AC3E}">
        <p14:creationId xmlns:p14="http://schemas.microsoft.com/office/powerpoint/2010/main" val="351457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ctrTitle" idx="4294967295"/>
          </p:nvPr>
        </p:nvSpPr>
        <p:spPr>
          <a:xfrm>
            <a:off x="0" y="381000"/>
            <a:ext cx="7772400" cy="1143000"/>
          </a:xfrm>
          <a:noFill/>
        </p:spPr>
        <p:txBody>
          <a:bodyPr lIns="92075" tIns="46038" rIns="92075" bIns="46038">
            <a:normAutofit/>
          </a:bodyPr>
          <a:lstStyle/>
          <a:p>
            <a:pPr eaLnBrk="1" hangingPunct="1"/>
            <a:r>
              <a:rPr lang="en-US" sz="3600" dirty="0" smtClean="0">
                <a:latin typeface="Bookman Old Style" pitchFamily="18" charset="0"/>
              </a:rPr>
              <a:t>Nature lover’s view of a tree</a:t>
            </a:r>
          </a:p>
        </p:txBody>
      </p:sp>
      <p:pic>
        <p:nvPicPr>
          <p:cNvPr id="22531" name="Picture 6" descr="TREE_S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95600"/>
            <a:ext cx="1749425"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2" name="Group 7"/>
          <p:cNvGrpSpPr>
            <a:grpSpLocks/>
          </p:cNvGrpSpPr>
          <p:nvPr/>
        </p:nvGrpSpPr>
        <p:grpSpPr bwMode="auto">
          <a:xfrm>
            <a:off x="3733800" y="4191000"/>
            <a:ext cx="3352800" cy="1874838"/>
            <a:chOff x="2352" y="2640"/>
            <a:chExt cx="2112" cy="1181"/>
          </a:xfrm>
        </p:grpSpPr>
        <p:sp>
          <p:nvSpPr>
            <p:cNvPr id="22546" name="Text Box 8"/>
            <p:cNvSpPr txBox="1">
              <a:spLocks noChangeArrowheads="1"/>
            </p:cNvSpPr>
            <p:nvPr/>
          </p:nvSpPr>
          <p:spPr bwMode="auto">
            <a:xfrm>
              <a:off x="3840" y="345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3200">
                  <a:latin typeface="Times New Roman" pitchFamily="18" charset="0"/>
                </a:rPr>
                <a:t>root</a:t>
              </a:r>
            </a:p>
          </p:txBody>
        </p:sp>
        <p:sp>
          <p:nvSpPr>
            <p:cNvPr id="22547" name="Line 9"/>
            <p:cNvSpPr>
              <a:spLocks noChangeShapeType="1"/>
            </p:cNvSpPr>
            <p:nvPr/>
          </p:nvSpPr>
          <p:spPr bwMode="auto">
            <a:xfrm flipH="1" flipV="1">
              <a:off x="2352" y="2640"/>
              <a:ext cx="1680" cy="86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type="none" w="sm" len="sm"/>
                  <a:tailEnd type="triangle" w="med" len="med"/>
                </a14:hiddenLine>
              </a:ext>
            </a:extLst>
          </p:spPr>
          <p:txBody>
            <a:bodyPr/>
            <a:lstStyle/>
            <a:p>
              <a:endParaRPr lang="en-US"/>
            </a:p>
          </p:txBody>
        </p:sp>
      </p:grpSp>
      <p:grpSp>
        <p:nvGrpSpPr>
          <p:cNvPr id="22533" name="Group 10"/>
          <p:cNvGrpSpPr>
            <a:grpSpLocks/>
          </p:cNvGrpSpPr>
          <p:nvPr/>
        </p:nvGrpSpPr>
        <p:grpSpPr bwMode="auto">
          <a:xfrm>
            <a:off x="533400" y="3505200"/>
            <a:ext cx="3276600" cy="1341438"/>
            <a:chOff x="336" y="2208"/>
            <a:chExt cx="2064" cy="845"/>
          </a:xfrm>
        </p:grpSpPr>
        <p:sp>
          <p:nvSpPr>
            <p:cNvPr id="22543" name="Text Box 11"/>
            <p:cNvSpPr txBox="1">
              <a:spLocks noChangeArrowheads="1"/>
            </p:cNvSpPr>
            <p:nvPr/>
          </p:nvSpPr>
          <p:spPr bwMode="auto">
            <a:xfrm>
              <a:off x="336" y="2688"/>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3200">
                  <a:latin typeface="Times New Roman" pitchFamily="18" charset="0"/>
                </a:rPr>
                <a:t>branches</a:t>
              </a:r>
            </a:p>
          </p:txBody>
        </p:sp>
        <p:sp>
          <p:nvSpPr>
            <p:cNvPr id="22544" name="Line 12"/>
            <p:cNvSpPr>
              <a:spLocks noChangeShapeType="1"/>
            </p:cNvSpPr>
            <p:nvPr/>
          </p:nvSpPr>
          <p:spPr bwMode="auto">
            <a:xfrm flipV="1">
              <a:off x="1296" y="2208"/>
              <a:ext cx="1104" cy="624"/>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45" name="Line 13"/>
            <p:cNvSpPr>
              <a:spLocks noChangeShapeType="1"/>
            </p:cNvSpPr>
            <p:nvPr/>
          </p:nvSpPr>
          <p:spPr bwMode="auto">
            <a:xfrm flipV="1">
              <a:off x="1344" y="2448"/>
              <a:ext cx="912" cy="528"/>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534" name="Group 14"/>
          <p:cNvGrpSpPr>
            <a:grpSpLocks/>
          </p:cNvGrpSpPr>
          <p:nvPr/>
        </p:nvGrpSpPr>
        <p:grpSpPr bwMode="auto">
          <a:xfrm>
            <a:off x="3733800" y="4191000"/>
            <a:ext cx="3352800" cy="1874838"/>
            <a:chOff x="2352" y="2640"/>
            <a:chExt cx="2112" cy="1181"/>
          </a:xfrm>
        </p:grpSpPr>
        <p:sp>
          <p:nvSpPr>
            <p:cNvPr id="22541" name="Text Box 15"/>
            <p:cNvSpPr txBox="1">
              <a:spLocks noChangeArrowheads="1"/>
            </p:cNvSpPr>
            <p:nvPr/>
          </p:nvSpPr>
          <p:spPr bwMode="auto">
            <a:xfrm>
              <a:off x="3840" y="345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3200">
                  <a:latin typeface="Times New Roman" pitchFamily="18" charset="0"/>
                </a:rPr>
                <a:t>root</a:t>
              </a:r>
            </a:p>
          </p:txBody>
        </p:sp>
        <p:sp>
          <p:nvSpPr>
            <p:cNvPr id="22542" name="Line 16"/>
            <p:cNvSpPr>
              <a:spLocks noChangeShapeType="1"/>
            </p:cNvSpPr>
            <p:nvPr/>
          </p:nvSpPr>
          <p:spPr bwMode="auto">
            <a:xfrm flipH="1" flipV="1">
              <a:off x="2352" y="2640"/>
              <a:ext cx="1680" cy="864"/>
            </a:xfrm>
            <a:prstGeom prst="line">
              <a:avLst/>
            </a:prstGeom>
            <a:noFill/>
            <a:ln w="38100">
              <a:solidFill>
                <a:schemeClr val="bg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535" name="Group 17"/>
          <p:cNvGrpSpPr>
            <a:grpSpLocks/>
          </p:cNvGrpSpPr>
          <p:nvPr/>
        </p:nvGrpSpPr>
        <p:grpSpPr bwMode="auto">
          <a:xfrm>
            <a:off x="4114800" y="2209800"/>
            <a:ext cx="4572000" cy="1447800"/>
            <a:chOff x="2592" y="1392"/>
            <a:chExt cx="2880" cy="912"/>
          </a:xfrm>
        </p:grpSpPr>
        <p:sp>
          <p:nvSpPr>
            <p:cNvPr id="22537" name="Line 18"/>
            <p:cNvSpPr>
              <a:spLocks noChangeShapeType="1"/>
            </p:cNvSpPr>
            <p:nvPr/>
          </p:nvSpPr>
          <p:spPr bwMode="auto">
            <a:xfrm flipH="1">
              <a:off x="2688" y="1632"/>
              <a:ext cx="1248" cy="576"/>
            </a:xfrm>
            <a:prstGeom prst="line">
              <a:avLst/>
            </a:prstGeom>
            <a:noFill/>
            <a:ln w="38100">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8" name="Line 19"/>
            <p:cNvSpPr>
              <a:spLocks noChangeShapeType="1"/>
            </p:cNvSpPr>
            <p:nvPr/>
          </p:nvSpPr>
          <p:spPr bwMode="auto">
            <a:xfrm flipH="1">
              <a:off x="2736" y="1728"/>
              <a:ext cx="1248" cy="576"/>
            </a:xfrm>
            <a:prstGeom prst="line">
              <a:avLst/>
            </a:prstGeom>
            <a:noFill/>
            <a:ln w="38100">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9" name="Text Box 20"/>
            <p:cNvSpPr txBox="1">
              <a:spLocks noChangeArrowheads="1"/>
            </p:cNvSpPr>
            <p:nvPr/>
          </p:nvSpPr>
          <p:spPr bwMode="auto">
            <a:xfrm>
              <a:off x="3936" y="1392"/>
              <a:ext cx="15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3200">
                  <a:latin typeface="Times New Roman" pitchFamily="18" charset="0"/>
                </a:rPr>
                <a:t>leaves</a:t>
              </a:r>
            </a:p>
          </p:txBody>
        </p:sp>
        <p:sp>
          <p:nvSpPr>
            <p:cNvPr id="22540" name="Line 21"/>
            <p:cNvSpPr>
              <a:spLocks noChangeShapeType="1"/>
            </p:cNvSpPr>
            <p:nvPr/>
          </p:nvSpPr>
          <p:spPr bwMode="auto">
            <a:xfrm flipH="1">
              <a:off x="2592" y="1536"/>
              <a:ext cx="1248" cy="576"/>
            </a:xfrm>
            <a:prstGeom prst="line">
              <a:avLst/>
            </a:prstGeom>
            <a:noFill/>
            <a:ln w="38100">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2536" name="Slide Number Placeholder 18"/>
          <p:cNvSpPr>
            <a:spLocks noGrp="1"/>
          </p:cNvSpPr>
          <p:nvPr>
            <p:ph type="sldNum" sz="quarter" idx="12"/>
          </p:nvPr>
        </p:nvSpPr>
        <p:spPr>
          <a:xfrm>
            <a:off x="6553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fld id="{B95EFCF4-7F4B-4AF7-BD01-ECBE09CF900E}" type="slidenum">
              <a:rPr lang="ar-SA" smtClean="0"/>
              <a:pPr eaLnBrk="1" hangingPunct="1"/>
              <a:t>2</a:t>
            </a:fld>
            <a:endParaRPr lang="en-US" smtClean="0"/>
          </a:p>
        </p:txBody>
      </p:sp>
      <p:sp>
        <p:nvSpPr>
          <p:cNvPr id="2" name="Footer Placeholder 1"/>
          <p:cNvSpPr>
            <a:spLocks noGrp="1"/>
          </p:cNvSpPr>
          <p:nvPr>
            <p:ph type="ftr" sz="quarter" idx="11"/>
          </p:nvPr>
        </p:nvSpPr>
        <p:spPr/>
        <p:txBody>
          <a:bodyPr/>
          <a:lstStyle/>
          <a:p>
            <a:pPr>
              <a:defRPr/>
            </a:pPr>
            <a:r>
              <a:rPr lang="en-US" smtClean="0"/>
              <a:t>Er. Jendi Bade Shrestha</a:t>
            </a:r>
            <a:endParaRPr lang="en-US"/>
          </a:p>
        </p:txBody>
      </p:sp>
    </p:spTree>
    <p:extLst>
      <p:ext uri="{BB962C8B-B14F-4D97-AF65-F5344CB8AC3E}">
        <p14:creationId xmlns:p14="http://schemas.microsoft.com/office/powerpoint/2010/main" val="40295231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a:solidFill>
                  <a:srgbClr val="FF0000"/>
                </a:solidFill>
                <a:latin typeface="Bookman Old Style" pitchFamily="18" charset="0"/>
              </a:rPr>
              <a:t>9</a:t>
            </a:r>
            <a:r>
              <a:rPr lang="en-US" sz="2800" b="1" dirty="0" smtClean="0">
                <a:solidFill>
                  <a:srgbClr val="FF0000"/>
                </a:solidFill>
                <a:latin typeface="Bookman Old Style" pitchFamily="18" charset="0"/>
              </a:rPr>
              <a:t>. Level</a:t>
            </a:r>
          </a:p>
          <a:p>
            <a:pPr marL="0" indent="0">
              <a:buNone/>
            </a:pPr>
            <a:endParaRPr lang="en-US" sz="28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48" y="1600200"/>
            <a:ext cx="7821239" cy="3962400"/>
          </a:xfrm>
          <a:prstGeom prst="rect">
            <a:avLst/>
          </a:prstGeom>
        </p:spPr>
      </p:pic>
    </p:spTree>
    <p:extLst>
      <p:ext uri="{BB962C8B-B14F-4D97-AF65-F5344CB8AC3E}">
        <p14:creationId xmlns:p14="http://schemas.microsoft.com/office/powerpoint/2010/main" val="3514578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smtClean="0">
                <a:solidFill>
                  <a:srgbClr val="FF0000"/>
                </a:solidFill>
                <a:latin typeface="Bookman Old Style" pitchFamily="18" charset="0"/>
              </a:rPr>
              <a:t>10. Height</a:t>
            </a:r>
          </a:p>
          <a:p>
            <a:pPr marL="0" indent="0">
              <a:buNone/>
            </a:pPr>
            <a:r>
              <a:rPr lang="en-US" sz="2800" b="1" dirty="0" smtClean="0">
                <a:solidFill>
                  <a:srgbClr val="FF0000"/>
                </a:solidFill>
                <a:latin typeface="Bookman Old Style" pitchFamily="18" charset="0"/>
              </a:rPr>
              <a:t> </a:t>
            </a:r>
            <a:endParaRPr lang="en-US" sz="28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0"/>
            <a:ext cx="7979149" cy="4267200"/>
          </a:xfrm>
          <a:prstGeom prst="rect">
            <a:avLst/>
          </a:prstGeom>
        </p:spPr>
      </p:pic>
    </p:spTree>
    <p:extLst>
      <p:ext uri="{BB962C8B-B14F-4D97-AF65-F5344CB8AC3E}">
        <p14:creationId xmlns:p14="http://schemas.microsoft.com/office/powerpoint/2010/main" val="351457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smtClean="0">
                <a:solidFill>
                  <a:srgbClr val="FF0000"/>
                </a:solidFill>
                <a:latin typeface="Bookman Old Style" pitchFamily="18" charset="0"/>
              </a:rPr>
              <a:t>11. Depth</a:t>
            </a:r>
          </a:p>
          <a:p>
            <a:pPr marL="0" indent="0">
              <a:buNone/>
            </a:pPr>
            <a:endParaRPr lang="en-US" sz="28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86" y="1524000"/>
            <a:ext cx="7962814" cy="4343400"/>
          </a:xfrm>
          <a:prstGeom prst="rect">
            <a:avLst/>
          </a:prstGeom>
        </p:spPr>
      </p:pic>
    </p:spTree>
    <p:extLst>
      <p:ext uri="{BB962C8B-B14F-4D97-AF65-F5344CB8AC3E}">
        <p14:creationId xmlns:p14="http://schemas.microsoft.com/office/powerpoint/2010/main" val="3514578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smtClean="0">
                <a:solidFill>
                  <a:srgbClr val="FF0000"/>
                </a:solidFill>
                <a:latin typeface="Bookman Old Style" pitchFamily="18" charset="0"/>
              </a:rPr>
              <a:t>12. Path</a:t>
            </a:r>
          </a:p>
          <a:p>
            <a:pPr marL="0" indent="0">
              <a:buNone/>
            </a:pPr>
            <a:r>
              <a:rPr lang="en-US" sz="2800" b="1" dirty="0" smtClean="0">
                <a:solidFill>
                  <a:srgbClr val="FF0000"/>
                </a:solidFill>
                <a:latin typeface="Bookman Old Style" pitchFamily="18" charset="0"/>
              </a:rPr>
              <a:t> </a:t>
            </a:r>
            <a:endParaRPr lang="en-US" sz="28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600201"/>
            <a:ext cx="7788217" cy="4191000"/>
          </a:xfrm>
          <a:prstGeom prst="rect">
            <a:avLst/>
          </a:prstGeom>
        </p:spPr>
      </p:pic>
    </p:spTree>
    <p:extLst>
      <p:ext uri="{BB962C8B-B14F-4D97-AF65-F5344CB8AC3E}">
        <p14:creationId xmlns:p14="http://schemas.microsoft.com/office/powerpoint/2010/main" val="351457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r>
              <a:rPr lang="en-US" sz="2800" b="1" dirty="0" smtClean="0">
                <a:solidFill>
                  <a:srgbClr val="FF0000"/>
                </a:solidFill>
                <a:latin typeface="Bookman Old Style" pitchFamily="18" charset="0"/>
              </a:rPr>
              <a:t>13. Sub Tree</a:t>
            </a:r>
          </a:p>
          <a:p>
            <a:pPr marL="0" indent="0">
              <a:buNone/>
            </a:pPr>
            <a:r>
              <a:rPr lang="en-US" sz="2800" b="1" dirty="0" smtClean="0">
                <a:solidFill>
                  <a:srgbClr val="FF0000"/>
                </a:solidFill>
                <a:latin typeface="Bookman Old Style" pitchFamily="18" charset="0"/>
              </a:rPr>
              <a:t> </a:t>
            </a:r>
            <a:endParaRPr lang="en-US" sz="28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80909"/>
            <a:ext cx="6629400" cy="3969104"/>
          </a:xfrm>
          <a:prstGeom prst="rect">
            <a:avLst/>
          </a:prstGeom>
        </p:spPr>
      </p:pic>
    </p:spTree>
    <p:extLst>
      <p:ext uri="{BB962C8B-B14F-4D97-AF65-F5344CB8AC3E}">
        <p14:creationId xmlns:p14="http://schemas.microsoft.com/office/powerpoint/2010/main" val="35145789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67800" cy="6858000"/>
          </a:xfrm>
        </p:spPr>
        <p:txBody>
          <a:bodyPr>
            <a:normAutofit/>
          </a:bodyPr>
          <a:lstStyle/>
          <a:p>
            <a:pPr marL="0" indent="0">
              <a:buNone/>
            </a:pPr>
            <a:r>
              <a:rPr lang="en-US" sz="2400" b="1" dirty="0" smtClean="0">
                <a:solidFill>
                  <a:srgbClr val="FF0000"/>
                </a:solidFill>
                <a:latin typeface="Bookman Old Style" pitchFamily="18" charset="0"/>
              </a:rPr>
              <a:t>Binary Tree</a:t>
            </a:r>
          </a:p>
          <a:p>
            <a:pPr>
              <a:buFont typeface="Wingdings" pitchFamily="2" charset="2"/>
              <a:buChar char="Ø"/>
            </a:pPr>
            <a:r>
              <a:rPr lang="en-US" sz="2400" dirty="0" smtClean="0">
                <a:latin typeface="Bookman Old Style" pitchFamily="18" charset="0"/>
              </a:rPr>
              <a:t>In a normal tree, every node can have any number of children. </a:t>
            </a:r>
          </a:p>
          <a:p>
            <a:pPr>
              <a:buFont typeface="Wingdings" pitchFamily="2" charset="2"/>
              <a:buChar char="Ø"/>
            </a:pPr>
            <a:endParaRPr lang="en-US" sz="2400" dirty="0" smtClean="0">
              <a:latin typeface="Bookman Old Style" pitchFamily="18" charset="0"/>
            </a:endParaRPr>
          </a:p>
          <a:p>
            <a:pPr>
              <a:buFont typeface="Wingdings" pitchFamily="2" charset="2"/>
              <a:buChar char="Ø"/>
            </a:pPr>
            <a:r>
              <a:rPr lang="en-US" sz="2400" dirty="0" smtClean="0">
                <a:latin typeface="Bookman Old Style" pitchFamily="18" charset="0"/>
              </a:rPr>
              <a:t>Binary tree is a special type of tree data structure in which every node can have a </a:t>
            </a:r>
            <a:r>
              <a:rPr lang="en-US" sz="2400" b="1" dirty="0" smtClean="0">
                <a:latin typeface="Bookman Old Style" pitchFamily="18" charset="0"/>
              </a:rPr>
              <a:t>maximum of 2 children</a:t>
            </a:r>
            <a:r>
              <a:rPr lang="en-US" sz="2400" dirty="0" smtClean="0">
                <a:latin typeface="Bookman Old Style" pitchFamily="18" charset="0"/>
              </a:rPr>
              <a:t>. One is known as left child and the other is known as right child.</a:t>
            </a:r>
          </a:p>
          <a:p>
            <a:pPr>
              <a:buFont typeface="Wingdings" pitchFamily="2" charset="2"/>
              <a:buChar char="Ø"/>
            </a:pPr>
            <a:endParaRPr lang="en-US" sz="2400" dirty="0">
              <a:latin typeface="Bookman Old Style" pitchFamily="18" charset="0"/>
            </a:endParaRPr>
          </a:p>
          <a:p>
            <a:pPr>
              <a:buFont typeface="Wingdings" pitchFamily="2" charset="2"/>
              <a:buChar char="Ø"/>
            </a:pPr>
            <a:endParaRPr lang="en-US" sz="2400" dirty="0" smtClean="0">
              <a:latin typeface="Bookman Old Style" pitchFamily="18" charset="0"/>
            </a:endParaRPr>
          </a:p>
          <a:p>
            <a:pPr>
              <a:buFont typeface="Wingdings" pitchFamily="2" charset="2"/>
              <a:buChar char="Ø"/>
            </a:pPr>
            <a:endParaRPr lang="en-US" sz="2400" dirty="0">
              <a:latin typeface="Bookman Old Style" pitchFamily="18" charset="0"/>
            </a:endParaRPr>
          </a:p>
          <a:p>
            <a:pPr>
              <a:buFont typeface="Wingdings" pitchFamily="2" charset="2"/>
              <a:buChar char="Ø"/>
            </a:pPr>
            <a:endParaRPr lang="en-US" sz="2400" dirty="0" smtClean="0">
              <a:latin typeface="Bookman Old Style" pitchFamily="18" charset="0"/>
            </a:endParaRPr>
          </a:p>
          <a:p>
            <a:pPr marL="0" indent="0">
              <a:buNone/>
            </a:pPr>
            <a:endParaRPr lang="en-US" sz="2400" b="1" dirty="0" smtClean="0">
              <a:solidFill>
                <a:srgbClr val="FF0000"/>
              </a:solidFill>
              <a:latin typeface="Bookman Old Style" pitchFamily="18" charset="0"/>
            </a:endParaRPr>
          </a:p>
          <a:p>
            <a:pPr>
              <a:buFont typeface="Wingdings" pitchFamily="2" charset="2"/>
              <a:buChar char="Ø"/>
            </a:pPr>
            <a:r>
              <a:rPr lang="en-US" sz="2400" dirty="0" smtClean="0">
                <a:latin typeface="Bookman Old Style" pitchFamily="18" charset="0"/>
              </a:rPr>
              <a:t>In </a:t>
            </a:r>
            <a:r>
              <a:rPr lang="en-US" sz="2400" dirty="0">
                <a:latin typeface="Bookman Old Style" pitchFamily="18" charset="0"/>
              </a:rPr>
              <a:t>a binary tree, every node can have either 0 children or 1 child or 2 children but not more than 2 children.</a:t>
            </a:r>
            <a:endParaRPr lang="en-US" sz="2400" b="1" dirty="0">
              <a:solidFill>
                <a:srgbClr val="FF0000"/>
              </a:solidFill>
              <a:latin typeface="Bookman Old Style" pitchFamily="18" charset="0"/>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429000"/>
            <a:ext cx="8839200" cy="1600200"/>
          </a:xfrm>
          <a:prstGeom prst="rect">
            <a:avLst/>
          </a:prstGeom>
        </p:spPr>
      </p:pic>
    </p:spTree>
    <p:extLst>
      <p:ext uri="{BB962C8B-B14F-4D97-AF65-F5344CB8AC3E}">
        <p14:creationId xmlns:p14="http://schemas.microsoft.com/office/powerpoint/2010/main" val="15887273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
        <p:nvSpPr>
          <p:cNvPr id="7" name="TextBox 6"/>
          <p:cNvSpPr txBox="1"/>
          <p:nvPr/>
        </p:nvSpPr>
        <p:spPr>
          <a:xfrm>
            <a:off x="2438400" y="5871984"/>
            <a:ext cx="4114800" cy="461665"/>
          </a:xfrm>
          <a:prstGeom prst="rect">
            <a:avLst/>
          </a:prstGeom>
          <a:noFill/>
        </p:spPr>
        <p:txBody>
          <a:bodyPr wrap="square" rtlCol="0">
            <a:spAutoFit/>
          </a:bodyPr>
          <a:lstStyle/>
          <a:p>
            <a:r>
              <a:rPr lang="en-US" sz="2400" b="1" dirty="0" smtClean="0">
                <a:latin typeface="Bookman Old Style" pitchFamily="18" charset="0"/>
              </a:rPr>
              <a:t>Fig: Binary Tree</a:t>
            </a:r>
            <a:endParaRPr lang="en-US" sz="2400" b="1" dirty="0">
              <a:latin typeface="Bookman Old Style"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575" y="0"/>
            <a:ext cx="2028825" cy="733425"/>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6" y="838200"/>
            <a:ext cx="6979694" cy="4910192"/>
          </a:xfrm>
          <a:prstGeom prst="rect">
            <a:avLst/>
          </a:prstGeom>
        </p:spPr>
      </p:pic>
    </p:spTree>
    <p:extLst>
      <p:ext uri="{BB962C8B-B14F-4D97-AF65-F5344CB8AC3E}">
        <p14:creationId xmlns:p14="http://schemas.microsoft.com/office/powerpoint/2010/main" val="135554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586" y="609600"/>
            <a:ext cx="8917014" cy="48768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3374450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838200"/>
            <a:ext cx="8839200" cy="3886201"/>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
        <p:nvSpPr>
          <p:cNvPr id="6" name="TextBox 5"/>
          <p:cNvSpPr txBox="1"/>
          <p:nvPr/>
        </p:nvSpPr>
        <p:spPr>
          <a:xfrm>
            <a:off x="2819400" y="5149288"/>
            <a:ext cx="4114800" cy="461665"/>
          </a:xfrm>
          <a:prstGeom prst="rect">
            <a:avLst/>
          </a:prstGeom>
          <a:noFill/>
        </p:spPr>
        <p:txBody>
          <a:bodyPr wrap="square" rtlCol="0">
            <a:spAutoFit/>
          </a:bodyPr>
          <a:lstStyle/>
          <a:p>
            <a:r>
              <a:rPr lang="en-US" sz="2400" b="1" dirty="0" smtClean="0">
                <a:latin typeface="Bookman Old Style" pitchFamily="18" charset="0"/>
              </a:rPr>
              <a:t>Fig: Strictly Binary Tree</a:t>
            </a:r>
            <a:endParaRPr lang="en-US" sz="2400" b="1" dirty="0">
              <a:latin typeface="Bookman Old Style" pitchFamily="18" charset="0"/>
            </a:endParaRPr>
          </a:p>
        </p:txBody>
      </p:sp>
    </p:spTree>
    <p:extLst>
      <p:ext uri="{BB962C8B-B14F-4D97-AF65-F5344CB8AC3E}">
        <p14:creationId xmlns:p14="http://schemas.microsoft.com/office/powerpoint/2010/main" val="3374450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1600"/>
            <a:ext cx="9144000" cy="3886868"/>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37445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362200"/>
            <a:ext cx="2046288"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5"/>
          <p:cNvSpPr>
            <a:spLocks noChangeArrowheads="1"/>
          </p:cNvSpPr>
          <p:nvPr/>
        </p:nvSpPr>
        <p:spPr bwMode="auto">
          <a:xfrm>
            <a:off x="6096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r>
              <a:rPr lang="en-US" sz="4000" dirty="0">
                <a:latin typeface="Bookman Old Style" pitchFamily="18" charset="0"/>
              </a:rPr>
              <a:t>Computer Scientist’s View</a:t>
            </a:r>
          </a:p>
        </p:txBody>
      </p:sp>
      <p:grpSp>
        <p:nvGrpSpPr>
          <p:cNvPr id="23556" name="Group 6"/>
          <p:cNvGrpSpPr>
            <a:grpSpLocks/>
          </p:cNvGrpSpPr>
          <p:nvPr/>
        </p:nvGrpSpPr>
        <p:grpSpPr bwMode="auto">
          <a:xfrm>
            <a:off x="762000" y="3276600"/>
            <a:ext cx="3276600" cy="1341438"/>
            <a:chOff x="336" y="2208"/>
            <a:chExt cx="2064" cy="845"/>
          </a:xfrm>
        </p:grpSpPr>
        <p:sp>
          <p:nvSpPr>
            <p:cNvPr id="23570" name="Text Box 7"/>
            <p:cNvSpPr txBox="1">
              <a:spLocks noChangeArrowheads="1"/>
            </p:cNvSpPr>
            <p:nvPr/>
          </p:nvSpPr>
          <p:spPr bwMode="auto">
            <a:xfrm>
              <a:off x="336" y="2688"/>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3200">
                  <a:latin typeface="Times New Roman" pitchFamily="18" charset="0"/>
                </a:rPr>
                <a:t>branches</a:t>
              </a:r>
            </a:p>
          </p:txBody>
        </p:sp>
        <p:sp>
          <p:nvSpPr>
            <p:cNvPr id="23571" name="Line 8"/>
            <p:cNvSpPr>
              <a:spLocks noChangeShapeType="1"/>
            </p:cNvSpPr>
            <p:nvPr/>
          </p:nvSpPr>
          <p:spPr bwMode="auto">
            <a:xfrm flipV="1">
              <a:off x="1296" y="2208"/>
              <a:ext cx="1104" cy="624"/>
            </a:xfrm>
            <a:prstGeom prst="line">
              <a:avLst/>
            </a:prstGeom>
            <a:noFill/>
            <a:ln w="38100">
              <a:solidFill>
                <a:schemeClr val="bg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2" name="Line 9"/>
            <p:cNvSpPr>
              <a:spLocks noChangeShapeType="1"/>
            </p:cNvSpPr>
            <p:nvPr/>
          </p:nvSpPr>
          <p:spPr bwMode="auto">
            <a:xfrm flipV="1">
              <a:off x="1344" y="2448"/>
              <a:ext cx="912" cy="528"/>
            </a:xfrm>
            <a:prstGeom prst="line">
              <a:avLst/>
            </a:prstGeom>
            <a:noFill/>
            <a:ln w="38100">
              <a:solidFill>
                <a:schemeClr val="bg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3557" name="Group 10"/>
          <p:cNvGrpSpPr>
            <a:grpSpLocks/>
          </p:cNvGrpSpPr>
          <p:nvPr/>
        </p:nvGrpSpPr>
        <p:grpSpPr bwMode="auto">
          <a:xfrm>
            <a:off x="4572000" y="1828800"/>
            <a:ext cx="4572000" cy="1447800"/>
            <a:chOff x="2592" y="1392"/>
            <a:chExt cx="2880" cy="912"/>
          </a:xfrm>
        </p:grpSpPr>
        <p:sp>
          <p:nvSpPr>
            <p:cNvPr id="23566" name="Line 11"/>
            <p:cNvSpPr>
              <a:spLocks noChangeShapeType="1"/>
            </p:cNvSpPr>
            <p:nvPr/>
          </p:nvSpPr>
          <p:spPr bwMode="auto">
            <a:xfrm flipH="1">
              <a:off x="2688" y="1632"/>
              <a:ext cx="1248" cy="576"/>
            </a:xfrm>
            <a:prstGeom prst="line">
              <a:avLst/>
            </a:prstGeom>
            <a:noFill/>
            <a:ln w="38100">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7" name="Line 12"/>
            <p:cNvSpPr>
              <a:spLocks noChangeShapeType="1"/>
            </p:cNvSpPr>
            <p:nvPr/>
          </p:nvSpPr>
          <p:spPr bwMode="auto">
            <a:xfrm flipH="1">
              <a:off x="2736" y="1728"/>
              <a:ext cx="1248" cy="576"/>
            </a:xfrm>
            <a:prstGeom prst="line">
              <a:avLst/>
            </a:prstGeom>
            <a:noFill/>
            <a:ln w="38100">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8" name="Text Box 13"/>
            <p:cNvSpPr txBox="1">
              <a:spLocks noChangeArrowheads="1"/>
            </p:cNvSpPr>
            <p:nvPr/>
          </p:nvSpPr>
          <p:spPr bwMode="auto">
            <a:xfrm>
              <a:off x="3936" y="1392"/>
              <a:ext cx="15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3200">
                  <a:latin typeface="Times New Roman" pitchFamily="18" charset="0"/>
                </a:rPr>
                <a:t>leaves</a:t>
              </a:r>
            </a:p>
          </p:txBody>
        </p:sp>
        <p:sp>
          <p:nvSpPr>
            <p:cNvPr id="23569" name="Line 14"/>
            <p:cNvSpPr>
              <a:spLocks noChangeShapeType="1"/>
            </p:cNvSpPr>
            <p:nvPr/>
          </p:nvSpPr>
          <p:spPr bwMode="auto">
            <a:xfrm flipH="1">
              <a:off x="2592" y="1536"/>
              <a:ext cx="1248" cy="576"/>
            </a:xfrm>
            <a:prstGeom prst="line">
              <a:avLst/>
            </a:prstGeom>
            <a:noFill/>
            <a:ln w="38100">
              <a:solidFill>
                <a:srgbClr val="FFFF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3558" name="Group 15"/>
          <p:cNvGrpSpPr>
            <a:grpSpLocks/>
          </p:cNvGrpSpPr>
          <p:nvPr/>
        </p:nvGrpSpPr>
        <p:grpSpPr bwMode="auto">
          <a:xfrm>
            <a:off x="1143000" y="1752600"/>
            <a:ext cx="2971800" cy="1143000"/>
            <a:chOff x="720" y="1104"/>
            <a:chExt cx="1872" cy="720"/>
          </a:xfrm>
        </p:grpSpPr>
        <p:sp>
          <p:nvSpPr>
            <p:cNvPr id="23564" name="Text Box 16"/>
            <p:cNvSpPr txBox="1">
              <a:spLocks noChangeArrowheads="1"/>
            </p:cNvSpPr>
            <p:nvPr/>
          </p:nvSpPr>
          <p:spPr bwMode="auto">
            <a:xfrm>
              <a:off x="720" y="1104"/>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3200">
                  <a:latin typeface="Times New Roman" pitchFamily="18" charset="0"/>
                </a:rPr>
                <a:t>root</a:t>
              </a:r>
            </a:p>
          </p:txBody>
        </p:sp>
        <p:sp>
          <p:nvSpPr>
            <p:cNvPr id="23565" name="Line 17"/>
            <p:cNvSpPr>
              <a:spLocks noChangeShapeType="1"/>
            </p:cNvSpPr>
            <p:nvPr/>
          </p:nvSpPr>
          <p:spPr bwMode="auto">
            <a:xfrm>
              <a:off x="1200" y="1344"/>
              <a:ext cx="1392" cy="480"/>
            </a:xfrm>
            <a:prstGeom prst="line">
              <a:avLst/>
            </a:prstGeom>
            <a:noFill/>
            <a:ln w="38100">
              <a:solidFill>
                <a:schemeClr val="hlink"/>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3559" name="Group 18"/>
          <p:cNvGrpSpPr>
            <a:grpSpLocks/>
          </p:cNvGrpSpPr>
          <p:nvPr/>
        </p:nvGrpSpPr>
        <p:grpSpPr bwMode="auto">
          <a:xfrm>
            <a:off x="3581400" y="3276600"/>
            <a:ext cx="1676400" cy="2484438"/>
            <a:chOff x="2256" y="2064"/>
            <a:chExt cx="1056" cy="1565"/>
          </a:xfrm>
        </p:grpSpPr>
        <p:sp>
          <p:nvSpPr>
            <p:cNvPr id="23561" name="Line 19"/>
            <p:cNvSpPr>
              <a:spLocks noChangeShapeType="1"/>
            </p:cNvSpPr>
            <p:nvPr/>
          </p:nvSpPr>
          <p:spPr bwMode="auto">
            <a:xfrm>
              <a:off x="2688" y="2064"/>
              <a:ext cx="0" cy="1248"/>
            </a:xfrm>
            <a:prstGeom prst="line">
              <a:avLst/>
            </a:prstGeom>
            <a:noFill/>
            <a:ln w="38100">
              <a:solidFill>
                <a:schemeClr val="folHlink"/>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3562" name="Line 20"/>
            <p:cNvSpPr>
              <a:spLocks noChangeShapeType="1"/>
            </p:cNvSpPr>
            <p:nvPr/>
          </p:nvSpPr>
          <p:spPr bwMode="auto">
            <a:xfrm>
              <a:off x="2544" y="2256"/>
              <a:ext cx="0" cy="1056"/>
            </a:xfrm>
            <a:prstGeom prst="line">
              <a:avLst/>
            </a:prstGeom>
            <a:noFill/>
            <a:ln w="38100">
              <a:solidFill>
                <a:schemeClr val="folHlink"/>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3563" name="Text Box 21"/>
            <p:cNvSpPr txBox="1">
              <a:spLocks noChangeArrowheads="1"/>
            </p:cNvSpPr>
            <p:nvPr/>
          </p:nvSpPr>
          <p:spPr bwMode="auto">
            <a:xfrm>
              <a:off x="2256" y="3264"/>
              <a:ext cx="105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spcBef>
                  <a:spcPct val="50000"/>
                </a:spcBef>
              </a:pPr>
              <a:r>
                <a:rPr lang="en-US" sz="3200">
                  <a:latin typeface="Times New Roman" pitchFamily="18" charset="0"/>
                </a:rPr>
                <a:t>nodes</a:t>
              </a:r>
            </a:p>
          </p:txBody>
        </p:sp>
      </p:grpSp>
      <p:sp>
        <p:nvSpPr>
          <p:cNvPr id="23560" name="Slide Number Placeholder 19"/>
          <p:cNvSpPr>
            <a:spLocks noGrp="1"/>
          </p:cNvSpPr>
          <p:nvPr>
            <p:ph type="sldNum" sz="quarter" idx="12"/>
          </p:nvPr>
        </p:nvSpPr>
        <p:spPr>
          <a:xfrm>
            <a:off x="6553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fld id="{819E3FF8-4066-4203-969B-7E42876246E5}" type="slidenum">
              <a:rPr lang="ar-SA" smtClean="0"/>
              <a:pPr eaLnBrk="1" hangingPunct="1"/>
              <a:t>3</a:t>
            </a:fld>
            <a:endParaRPr lang="en-US" smtClean="0"/>
          </a:p>
        </p:txBody>
      </p:sp>
      <p:sp>
        <p:nvSpPr>
          <p:cNvPr id="2" name="Footer Placeholder 1"/>
          <p:cNvSpPr>
            <a:spLocks noGrp="1"/>
          </p:cNvSpPr>
          <p:nvPr>
            <p:ph type="ftr" sz="quarter" idx="11"/>
          </p:nvPr>
        </p:nvSpPr>
        <p:spPr/>
        <p:txBody>
          <a:bodyPr/>
          <a:lstStyle/>
          <a:p>
            <a:pPr>
              <a:defRPr/>
            </a:pPr>
            <a:r>
              <a:rPr lang="en-US" smtClean="0"/>
              <a:t>Er. Jendi Bade Shrestha</a:t>
            </a:r>
            <a:endParaRPr lang="en-US"/>
          </a:p>
        </p:txBody>
      </p:sp>
    </p:spTree>
    <p:extLst>
      <p:ext uri="{BB962C8B-B14F-4D97-AF65-F5344CB8AC3E}">
        <p14:creationId xmlns:p14="http://schemas.microsoft.com/office/powerpoint/2010/main" val="5767323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66800"/>
            <a:ext cx="9144000" cy="4304928"/>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3374450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256" y="868636"/>
            <a:ext cx="8452543" cy="4389164"/>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
        <p:nvSpPr>
          <p:cNvPr id="6" name="TextBox 5"/>
          <p:cNvSpPr txBox="1"/>
          <p:nvPr/>
        </p:nvSpPr>
        <p:spPr>
          <a:xfrm>
            <a:off x="3581400" y="5405735"/>
            <a:ext cx="4419600" cy="461665"/>
          </a:xfrm>
          <a:prstGeom prst="rect">
            <a:avLst/>
          </a:prstGeom>
          <a:noFill/>
        </p:spPr>
        <p:txBody>
          <a:bodyPr wrap="square" rtlCol="0">
            <a:spAutoFit/>
          </a:bodyPr>
          <a:lstStyle/>
          <a:p>
            <a:r>
              <a:rPr lang="en-US" sz="2400" b="1" dirty="0" smtClean="0">
                <a:latin typeface="Bookman Old Style" pitchFamily="18" charset="0"/>
              </a:rPr>
              <a:t>Fig: Complete Binary Tree</a:t>
            </a:r>
            <a:endParaRPr lang="en-US" sz="2400" b="1" dirty="0">
              <a:latin typeface="Bookman Old Style" pitchFamily="18" charset="0"/>
            </a:endParaRPr>
          </a:p>
        </p:txBody>
      </p:sp>
    </p:spTree>
    <p:extLst>
      <p:ext uri="{BB962C8B-B14F-4D97-AF65-F5344CB8AC3E}">
        <p14:creationId xmlns:p14="http://schemas.microsoft.com/office/powerpoint/2010/main" val="3374450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6477000"/>
            <a:ext cx="2895600" cy="365125"/>
          </a:xfrm>
        </p:spPr>
        <p:txBody>
          <a:bodyPr/>
          <a:lstStyle/>
          <a:p>
            <a:r>
              <a:rPr lang="en-US" smtClean="0"/>
              <a:t>Er. Jendi Bade Shrestha</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
            <a:ext cx="8915400" cy="28194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895601"/>
            <a:ext cx="8763000" cy="251459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 y="6064623"/>
            <a:ext cx="8763001" cy="394447"/>
          </a:xfrm>
          <a:prstGeom prst="rect">
            <a:avLst/>
          </a:prstGeom>
        </p:spPr>
      </p:pic>
      <p:sp>
        <p:nvSpPr>
          <p:cNvPr id="12" name="TextBox 11"/>
          <p:cNvSpPr txBox="1"/>
          <p:nvPr/>
        </p:nvSpPr>
        <p:spPr>
          <a:xfrm>
            <a:off x="76200" y="6320135"/>
            <a:ext cx="4343400" cy="461665"/>
          </a:xfrm>
          <a:prstGeom prst="rect">
            <a:avLst/>
          </a:prstGeom>
          <a:noFill/>
        </p:spPr>
        <p:txBody>
          <a:bodyPr wrap="square" rtlCol="0">
            <a:spAutoFit/>
          </a:bodyPr>
          <a:lstStyle/>
          <a:p>
            <a:r>
              <a:rPr lang="en-US" sz="2400" dirty="0"/>
              <a:t>b</a:t>
            </a:r>
            <a:r>
              <a:rPr lang="en-US" sz="2400" dirty="0" smtClean="0"/>
              <a:t>y adding dummy nodes.</a:t>
            </a:r>
            <a:endParaRPr lang="en-US" sz="2400" dirty="0"/>
          </a:p>
        </p:txBody>
      </p:sp>
      <p:sp>
        <p:nvSpPr>
          <p:cNvPr id="13" name="TextBox 12"/>
          <p:cNvSpPr txBox="1"/>
          <p:nvPr/>
        </p:nvSpPr>
        <p:spPr>
          <a:xfrm>
            <a:off x="4495800" y="5481935"/>
            <a:ext cx="4419600" cy="461665"/>
          </a:xfrm>
          <a:prstGeom prst="rect">
            <a:avLst/>
          </a:prstGeom>
          <a:noFill/>
        </p:spPr>
        <p:txBody>
          <a:bodyPr wrap="square" rtlCol="0">
            <a:spAutoFit/>
          </a:bodyPr>
          <a:lstStyle/>
          <a:p>
            <a:r>
              <a:rPr lang="en-US" sz="2400" dirty="0" smtClean="0">
                <a:latin typeface="Bookman Old Style" pitchFamily="18" charset="0"/>
              </a:rPr>
              <a:t>Fig: Extended Binary Tree</a:t>
            </a:r>
            <a:endParaRPr lang="en-US" sz="2400" dirty="0">
              <a:latin typeface="Bookman Old Style" pitchFamily="18" charset="0"/>
            </a:endParaRPr>
          </a:p>
        </p:txBody>
      </p:sp>
    </p:spTree>
    <p:extLst>
      <p:ext uri="{BB962C8B-B14F-4D97-AF65-F5344CB8AC3E}">
        <p14:creationId xmlns:p14="http://schemas.microsoft.com/office/powerpoint/2010/main" val="3374450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381000"/>
            <a:ext cx="8947502" cy="5181600"/>
          </a:xfrm>
        </p:spPr>
      </p:pic>
      <p:sp>
        <p:nvSpPr>
          <p:cNvPr id="7" name="TextBox 6"/>
          <p:cNvSpPr txBox="1"/>
          <p:nvPr/>
        </p:nvSpPr>
        <p:spPr>
          <a:xfrm>
            <a:off x="3505200" y="5710535"/>
            <a:ext cx="4114800" cy="461665"/>
          </a:xfrm>
          <a:prstGeom prst="rect">
            <a:avLst/>
          </a:prstGeom>
          <a:noFill/>
        </p:spPr>
        <p:txBody>
          <a:bodyPr wrap="square" rtlCol="0">
            <a:spAutoFit/>
          </a:bodyPr>
          <a:lstStyle/>
          <a:p>
            <a:r>
              <a:rPr lang="en-US" sz="2400" b="1" dirty="0" smtClean="0">
                <a:latin typeface="Bookman Old Style" pitchFamily="18" charset="0"/>
              </a:rPr>
              <a:t>Fig: Binary Tree</a:t>
            </a:r>
            <a:endParaRPr lang="en-US" sz="2400" b="1" dirty="0">
              <a:latin typeface="Bookman Old Style" pitchFamily="18" charset="0"/>
            </a:endParaRPr>
          </a:p>
        </p:txBody>
      </p:sp>
    </p:spTree>
    <p:extLst>
      <p:ext uri="{BB962C8B-B14F-4D97-AF65-F5344CB8AC3E}">
        <p14:creationId xmlns:p14="http://schemas.microsoft.com/office/powerpoint/2010/main" val="3937692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
            <a:ext cx="9144000" cy="5943600"/>
          </a:xfrm>
        </p:spPr>
      </p:pic>
    </p:spTree>
    <p:extLst>
      <p:ext uri="{BB962C8B-B14F-4D97-AF65-F5344CB8AC3E}">
        <p14:creationId xmlns:p14="http://schemas.microsoft.com/office/powerpoint/2010/main" val="3937692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72" y="346999"/>
            <a:ext cx="9005428" cy="4987001"/>
          </a:xfrm>
        </p:spPr>
      </p:pic>
    </p:spTree>
    <p:extLst>
      <p:ext uri="{BB962C8B-B14F-4D97-AF65-F5344CB8AC3E}">
        <p14:creationId xmlns:p14="http://schemas.microsoft.com/office/powerpoint/2010/main" val="3937692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87" y="1219200"/>
            <a:ext cx="8734425" cy="51054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28600"/>
            <a:ext cx="8991600" cy="724720"/>
          </a:xfrm>
          <a:prstGeom prst="rect">
            <a:avLst/>
          </a:prstGeom>
        </p:spPr>
      </p:pic>
    </p:spTree>
    <p:extLst>
      <p:ext uri="{BB962C8B-B14F-4D97-AF65-F5344CB8AC3E}">
        <p14:creationId xmlns:p14="http://schemas.microsoft.com/office/powerpoint/2010/main" val="3937692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9144000" cy="4724399"/>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706" y="76200"/>
            <a:ext cx="8122693" cy="1524000"/>
          </a:xfrm>
        </p:spPr>
      </p:pic>
    </p:spTree>
    <p:extLst>
      <p:ext uri="{BB962C8B-B14F-4D97-AF65-F5344CB8AC3E}">
        <p14:creationId xmlns:p14="http://schemas.microsoft.com/office/powerpoint/2010/main" val="39376922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0"/>
            <a:ext cx="9067800" cy="6705600"/>
          </a:xfrm>
        </p:spPr>
        <p:txBody>
          <a:bodyPr>
            <a:normAutofit/>
          </a:bodyPr>
          <a:lstStyle/>
          <a:p>
            <a:pPr marL="0" indent="0">
              <a:buNone/>
            </a:pPr>
            <a:r>
              <a:rPr lang="en-US" sz="2400" b="1" dirty="0">
                <a:solidFill>
                  <a:srgbClr val="FF0000"/>
                </a:solidFill>
                <a:latin typeface="Bookman Old Style" pitchFamily="18" charset="0"/>
              </a:rPr>
              <a:t>1. In - Order Traversal ( </a:t>
            </a:r>
            <a:r>
              <a:rPr lang="en-US" sz="2400" b="1" dirty="0" err="1">
                <a:solidFill>
                  <a:srgbClr val="FF0000"/>
                </a:solidFill>
                <a:latin typeface="Bookman Old Style" pitchFamily="18" charset="0"/>
              </a:rPr>
              <a:t>leftChild</a:t>
            </a:r>
            <a:r>
              <a:rPr lang="en-US" sz="2400" b="1" dirty="0">
                <a:solidFill>
                  <a:srgbClr val="FF0000"/>
                </a:solidFill>
                <a:latin typeface="Bookman Old Style" pitchFamily="18" charset="0"/>
              </a:rPr>
              <a:t> - root - </a:t>
            </a:r>
            <a:r>
              <a:rPr lang="en-US" sz="2400" b="1" dirty="0" err="1">
                <a:solidFill>
                  <a:srgbClr val="FF0000"/>
                </a:solidFill>
                <a:latin typeface="Bookman Old Style" pitchFamily="18" charset="0"/>
              </a:rPr>
              <a:t>rightChild</a:t>
            </a:r>
            <a:r>
              <a:rPr lang="en-US" sz="2400" b="1" dirty="0">
                <a:solidFill>
                  <a:srgbClr val="FF0000"/>
                </a:solidFill>
                <a:latin typeface="Bookman Old Style" pitchFamily="18" charset="0"/>
              </a:rPr>
              <a:t> )</a:t>
            </a:r>
          </a:p>
          <a:p>
            <a:pPr>
              <a:buFont typeface="Wingdings" pitchFamily="2" charset="2"/>
              <a:buChar char="Ø"/>
            </a:pPr>
            <a:r>
              <a:rPr lang="en-US" sz="2400" dirty="0">
                <a:latin typeface="Bookman Old Style" pitchFamily="18" charset="0"/>
              </a:rPr>
              <a:t>In In-Order traversal, the root node is visited between left child and right child. In this traversal, the left child node is visited first, then the root node is visited and later we go for visiting right child node</a:t>
            </a:r>
            <a:r>
              <a:rPr lang="en-US" sz="2400" dirty="0" smtClean="0">
                <a:latin typeface="Bookman Old Style" pitchFamily="18" charset="0"/>
              </a:rPr>
              <a:t>.</a:t>
            </a:r>
          </a:p>
          <a:p>
            <a:pPr>
              <a:buFont typeface="Wingdings" pitchFamily="2" charset="2"/>
              <a:buChar char="Ø"/>
            </a:pPr>
            <a:endParaRPr lang="en-US" sz="2400" dirty="0" smtClean="0">
              <a:latin typeface="Bookman Old Style" pitchFamily="18" charset="0"/>
            </a:endParaRPr>
          </a:p>
          <a:p>
            <a:pPr marL="0" indent="0">
              <a:buNone/>
            </a:pPr>
            <a:r>
              <a:rPr lang="en-US" sz="2400" b="1" dirty="0">
                <a:solidFill>
                  <a:srgbClr val="FF0000"/>
                </a:solidFill>
                <a:latin typeface="Bookman Old Style" pitchFamily="18" charset="0"/>
              </a:rPr>
              <a:t>2. Pre - Order Traversal ( root - </a:t>
            </a:r>
            <a:r>
              <a:rPr lang="en-US" sz="2400" b="1" dirty="0" err="1">
                <a:solidFill>
                  <a:srgbClr val="FF0000"/>
                </a:solidFill>
                <a:latin typeface="Bookman Old Style" pitchFamily="18" charset="0"/>
              </a:rPr>
              <a:t>leftChild</a:t>
            </a:r>
            <a:r>
              <a:rPr lang="en-US" sz="2400" b="1" dirty="0">
                <a:solidFill>
                  <a:srgbClr val="FF0000"/>
                </a:solidFill>
                <a:latin typeface="Bookman Old Style" pitchFamily="18" charset="0"/>
              </a:rPr>
              <a:t> - </a:t>
            </a:r>
            <a:r>
              <a:rPr lang="en-US" sz="2400" b="1" dirty="0" err="1">
                <a:solidFill>
                  <a:srgbClr val="FF0000"/>
                </a:solidFill>
                <a:latin typeface="Bookman Old Style" pitchFamily="18" charset="0"/>
              </a:rPr>
              <a:t>rightChild</a:t>
            </a:r>
            <a:r>
              <a:rPr lang="en-US" sz="2400" b="1" dirty="0">
                <a:solidFill>
                  <a:srgbClr val="FF0000"/>
                </a:solidFill>
                <a:latin typeface="Bookman Old Style" pitchFamily="18" charset="0"/>
              </a:rPr>
              <a:t> )</a:t>
            </a:r>
          </a:p>
          <a:p>
            <a:pPr>
              <a:buFont typeface="Wingdings" pitchFamily="2" charset="2"/>
              <a:buChar char="Ø"/>
            </a:pPr>
            <a:r>
              <a:rPr lang="en-US" sz="2400" dirty="0">
                <a:latin typeface="Bookman Old Style" pitchFamily="18" charset="0"/>
              </a:rPr>
              <a:t>In Pre-Order traversal, the root node is visited before left child and right child nodes. In this traversal, the root node is visited first, then its left child and later its right child</a:t>
            </a:r>
            <a:r>
              <a:rPr lang="en-US" sz="2400" dirty="0" smtClean="0">
                <a:latin typeface="Bookman Old Style" pitchFamily="18" charset="0"/>
              </a:rPr>
              <a:t>.</a:t>
            </a:r>
          </a:p>
          <a:p>
            <a:pPr>
              <a:buFont typeface="Wingdings" pitchFamily="2" charset="2"/>
              <a:buChar char="Ø"/>
            </a:pPr>
            <a:endParaRPr lang="en-US" sz="2400" dirty="0" smtClean="0">
              <a:latin typeface="Bookman Old Style" pitchFamily="18" charset="0"/>
            </a:endParaRPr>
          </a:p>
          <a:p>
            <a:pPr marL="0" indent="0">
              <a:buNone/>
            </a:pPr>
            <a:r>
              <a:rPr lang="en-US" sz="2400" b="1" dirty="0">
                <a:solidFill>
                  <a:srgbClr val="FF0000"/>
                </a:solidFill>
                <a:latin typeface="Bookman Old Style" pitchFamily="18" charset="0"/>
              </a:rPr>
              <a:t>3</a:t>
            </a:r>
            <a:r>
              <a:rPr lang="en-US" sz="2400" b="1" dirty="0" smtClean="0">
                <a:solidFill>
                  <a:srgbClr val="FF0000"/>
                </a:solidFill>
                <a:latin typeface="Bookman Old Style" pitchFamily="18" charset="0"/>
              </a:rPr>
              <a:t>. </a:t>
            </a:r>
            <a:r>
              <a:rPr lang="en-US" sz="2400" b="1" dirty="0">
                <a:solidFill>
                  <a:srgbClr val="FF0000"/>
                </a:solidFill>
                <a:latin typeface="Bookman Old Style" pitchFamily="18" charset="0"/>
              </a:rPr>
              <a:t>Post - Order Traversal ( </a:t>
            </a:r>
            <a:r>
              <a:rPr lang="en-US" sz="2400" b="1" dirty="0" err="1">
                <a:solidFill>
                  <a:srgbClr val="FF0000"/>
                </a:solidFill>
                <a:latin typeface="Bookman Old Style" pitchFamily="18" charset="0"/>
              </a:rPr>
              <a:t>leftChild</a:t>
            </a:r>
            <a:r>
              <a:rPr lang="en-US" sz="2400" b="1" dirty="0">
                <a:solidFill>
                  <a:srgbClr val="FF0000"/>
                </a:solidFill>
                <a:latin typeface="Bookman Old Style" pitchFamily="18" charset="0"/>
              </a:rPr>
              <a:t> - </a:t>
            </a:r>
            <a:r>
              <a:rPr lang="en-US" sz="2400" b="1" dirty="0" err="1">
                <a:solidFill>
                  <a:srgbClr val="FF0000"/>
                </a:solidFill>
                <a:latin typeface="Bookman Old Style" pitchFamily="18" charset="0"/>
              </a:rPr>
              <a:t>rightChild</a:t>
            </a:r>
            <a:r>
              <a:rPr lang="en-US" sz="2400" b="1" dirty="0">
                <a:solidFill>
                  <a:srgbClr val="FF0000"/>
                </a:solidFill>
                <a:latin typeface="Bookman Old Style" pitchFamily="18" charset="0"/>
              </a:rPr>
              <a:t> - root )</a:t>
            </a:r>
          </a:p>
          <a:p>
            <a:pPr>
              <a:buFont typeface="Wingdings" pitchFamily="2" charset="2"/>
              <a:buChar char="Ø"/>
            </a:pPr>
            <a:r>
              <a:rPr lang="en-US" sz="2400" dirty="0">
                <a:latin typeface="Bookman Old Style" pitchFamily="18" charset="0"/>
              </a:rPr>
              <a:t>In Post-Order traversal, the root node is visited after left child and right child. In this traversal, left child node is visited first, then its right child and then its root node</a:t>
            </a:r>
            <a:r>
              <a:rPr lang="en-US" sz="2400" dirty="0" smtClean="0">
                <a:latin typeface="Bookman Old Style" pitchFamily="18" charset="0"/>
              </a:rPr>
              <a:t>.</a:t>
            </a:r>
            <a:endParaRPr lang="en-US" sz="2400" dirty="0">
              <a:latin typeface="Bookman Old Style" pitchFamily="18" charset="0"/>
            </a:endParaRP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140557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28" y="76200"/>
            <a:ext cx="8638072" cy="63246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3374450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533400"/>
            <a:ext cx="8763000" cy="521239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652090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629400"/>
          </a:xfrm>
        </p:spPr>
        <p:txBody>
          <a:bodyPr>
            <a:normAutofit/>
          </a:bodyPr>
          <a:lstStyle/>
          <a:p>
            <a:pPr marL="0" indent="0">
              <a:buNone/>
            </a:pPr>
            <a:r>
              <a:rPr lang="en-US" sz="2400" b="1" dirty="0" smtClean="0">
                <a:latin typeface="Bookman Old Style" pitchFamily="18" charset="0"/>
              </a:rPr>
              <a:t>Q.2 Consider the following binary tree:</a:t>
            </a:r>
            <a:endParaRPr lang="en-US" sz="2400" b="1"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 y="685800"/>
            <a:ext cx="6162675" cy="448376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676400"/>
            <a:ext cx="3200400" cy="1667436"/>
          </a:xfrm>
          <a:prstGeom prst="rect">
            <a:avLst/>
          </a:prstGeom>
        </p:spPr>
      </p:pic>
    </p:spTree>
    <p:extLst>
      <p:ext uri="{BB962C8B-B14F-4D97-AF65-F5344CB8AC3E}">
        <p14:creationId xmlns:p14="http://schemas.microsoft.com/office/powerpoint/2010/main" val="33744506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86" y="304800"/>
            <a:ext cx="8893874" cy="60198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435059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728663"/>
            <a:ext cx="8382000" cy="4224337"/>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sp>
        <p:nvSpPr>
          <p:cNvPr id="7" name="TextBox 6"/>
          <p:cNvSpPr txBox="1"/>
          <p:nvPr/>
        </p:nvSpPr>
        <p:spPr>
          <a:xfrm>
            <a:off x="0" y="685800"/>
            <a:ext cx="633507" cy="461665"/>
          </a:xfrm>
          <a:prstGeom prst="rect">
            <a:avLst/>
          </a:prstGeom>
          <a:noFill/>
        </p:spPr>
        <p:txBody>
          <a:bodyPr wrap="none" rtlCol="0">
            <a:spAutoFit/>
          </a:bodyPr>
          <a:lstStyle/>
          <a:p>
            <a:r>
              <a:rPr lang="en-US" sz="2400" b="1" dirty="0" smtClean="0"/>
              <a:t>Q.4</a:t>
            </a:r>
            <a:endParaRPr lang="en-US" sz="2400" b="1" dirty="0"/>
          </a:p>
        </p:txBody>
      </p:sp>
    </p:spTree>
    <p:extLst>
      <p:ext uri="{BB962C8B-B14F-4D97-AF65-F5344CB8AC3E}">
        <p14:creationId xmlns:p14="http://schemas.microsoft.com/office/powerpoint/2010/main" val="3406601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521" y="1219200"/>
            <a:ext cx="8590279" cy="3709987"/>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
        <p:nvSpPr>
          <p:cNvPr id="6" name="TextBox 5"/>
          <p:cNvSpPr txBox="1"/>
          <p:nvPr/>
        </p:nvSpPr>
        <p:spPr>
          <a:xfrm>
            <a:off x="-11373" y="1191820"/>
            <a:ext cx="633507" cy="461665"/>
          </a:xfrm>
          <a:prstGeom prst="rect">
            <a:avLst/>
          </a:prstGeom>
          <a:noFill/>
        </p:spPr>
        <p:txBody>
          <a:bodyPr wrap="none" rtlCol="0">
            <a:spAutoFit/>
          </a:bodyPr>
          <a:lstStyle/>
          <a:p>
            <a:r>
              <a:rPr lang="en-US" sz="2400" b="1" dirty="0" smtClean="0"/>
              <a:t>Q.5</a:t>
            </a:r>
            <a:endParaRPr lang="en-US" sz="2400" b="1" dirty="0"/>
          </a:p>
        </p:txBody>
      </p:sp>
    </p:spTree>
    <p:extLst>
      <p:ext uri="{BB962C8B-B14F-4D97-AF65-F5344CB8AC3E}">
        <p14:creationId xmlns:p14="http://schemas.microsoft.com/office/powerpoint/2010/main" val="423985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35288"/>
            <a:ext cx="8867775" cy="3381375"/>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6" name="TextBox 5"/>
          <p:cNvSpPr txBox="1"/>
          <p:nvPr/>
        </p:nvSpPr>
        <p:spPr>
          <a:xfrm>
            <a:off x="23884" y="1147465"/>
            <a:ext cx="7603043" cy="461665"/>
          </a:xfrm>
          <a:prstGeom prst="rect">
            <a:avLst/>
          </a:prstGeom>
          <a:noFill/>
        </p:spPr>
        <p:txBody>
          <a:bodyPr wrap="none" rtlCol="0">
            <a:spAutoFit/>
          </a:bodyPr>
          <a:lstStyle/>
          <a:p>
            <a:r>
              <a:rPr lang="en-US" sz="2400" b="1" dirty="0" smtClean="0"/>
              <a:t>Q.6 Traverse the following binary tree in pre, post, inorder.</a:t>
            </a:r>
            <a:endParaRPr lang="en-US" sz="2400" b="1" dirty="0"/>
          </a:p>
        </p:txBody>
      </p:sp>
    </p:spTree>
    <p:extLst>
      <p:ext uri="{BB962C8B-B14F-4D97-AF65-F5344CB8AC3E}">
        <p14:creationId xmlns:p14="http://schemas.microsoft.com/office/powerpoint/2010/main" val="423985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299" y="76200"/>
            <a:ext cx="7763301" cy="16764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4" y="1957387"/>
            <a:ext cx="8966786" cy="35290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4648200"/>
            <a:ext cx="3435143" cy="1752600"/>
          </a:xfrm>
          <a:prstGeom prst="rect">
            <a:avLst/>
          </a:prstGeom>
        </p:spPr>
      </p:pic>
    </p:spTree>
    <p:extLst>
      <p:ext uri="{BB962C8B-B14F-4D97-AF65-F5344CB8AC3E}">
        <p14:creationId xmlns:p14="http://schemas.microsoft.com/office/powerpoint/2010/main" val="423985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228600"/>
            <a:ext cx="9000460" cy="6115118"/>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304800"/>
            <a:ext cx="2847975" cy="666750"/>
          </a:xfrm>
          <a:prstGeom prst="rect">
            <a:avLst/>
          </a:prstGeom>
        </p:spPr>
      </p:pic>
    </p:spTree>
    <p:extLst>
      <p:ext uri="{BB962C8B-B14F-4D97-AF65-F5344CB8AC3E}">
        <p14:creationId xmlns:p14="http://schemas.microsoft.com/office/powerpoint/2010/main" val="423985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46" y="1285875"/>
            <a:ext cx="8886254" cy="5038725"/>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7" y="152400"/>
            <a:ext cx="3128963" cy="895350"/>
          </a:xfrm>
          <a:prstGeom prst="rect">
            <a:avLst/>
          </a:prstGeom>
        </p:spPr>
      </p:pic>
    </p:spTree>
    <p:extLst>
      <p:ext uri="{BB962C8B-B14F-4D97-AF65-F5344CB8AC3E}">
        <p14:creationId xmlns:p14="http://schemas.microsoft.com/office/powerpoint/2010/main" val="423985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55" y="682673"/>
            <a:ext cx="8557146" cy="3051128"/>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0"/>
            <a:ext cx="2847975" cy="6667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3819099"/>
            <a:ext cx="3733800" cy="2509404"/>
          </a:xfrm>
          <a:prstGeom prst="rect">
            <a:avLst/>
          </a:prstGeom>
        </p:spPr>
      </p:pic>
    </p:spTree>
    <p:extLst>
      <p:ext uri="{BB962C8B-B14F-4D97-AF65-F5344CB8AC3E}">
        <p14:creationId xmlns:p14="http://schemas.microsoft.com/office/powerpoint/2010/main" val="701042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2399"/>
            <a:ext cx="3048000" cy="71357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40" y="914400"/>
            <a:ext cx="8615660" cy="304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40" y="3969224"/>
            <a:ext cx="3967460" cy="2693592"/>
          </a:xfrm>
          <a:prstGeom prst="rect">
            <a:avLst/>
          </a:prstGeom>
        </p:spPr>
      </p:pic>
      <p:sp>
        <p:nvSpPr>
          <p:cNvPr id="8" name="TextBox 7"/>
          <p:cNvSpPr txBox="1"/>
          <p:nvPr/>
        </p:nvSpPr>
        <p:spPr>
          <a:xfrm>
            <a:off x="3505200" y="5910590"/>
            <a:ext cx="4114800" cy="400110"/>
          </a:xfrm>
          <a:prstGeom prst="rect">
            <a:avLst/>
          </a:prstGeom>
          <a:noFill/>
        </p:spPr>
        <p:txBody>
          <a:bodyPr wrap="square" rtlCol="0">
            <a:spAutoFit/>
          </a:bodyPr>
          <a:lstStyle/>
          <a:p>
            <a:r>
              <a:rPr lang="en-US" sz="2000" b="1" dirty="0" smtClean="0"/>
              <a:t>Fig: Binary Tree</a:t>
            </a:r>
            <a:endParaRPr lang="en-US" sz="2000" b="1" dirty="0"/>
          </a:p>
        </p:txBody>
      </p:sp>
    </p:spTree>
    <p:extLst>
      <p:ext uri="{BB962C8B-B14F-4D97-AF65-F5344CB8AC3E}">
        <p14:creationId xmlns:p14="http://schemas.microsoft.com/office/powerpoint/2010/main" val="15604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426511"/>
            <a:ext cx="6629399" cy="5522597"/>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6520907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76200"/>
            <a:ext cx="8500344" cy="18288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828799"/>
            <a:ext cx="8915400" cy="4884089"/>
          </a:xfrm>
          <a:prstGeom prst="rect">
            <a:avLst/>
          </a:prstGeom>
        </p:spPr>
      </p:pic>
    </p:spTree>
    <p:extLst>
      <p:ext uri="{BB962C8B-B14F-4D97-AF65-F5344CB8AC3E}">
        <p14:creationId xmlns:p14="http://schemas.microsoft.com/office/powerpoint/2010/main" val="156046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990600"/>
            <a:ext cx="8723779" cy="29718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886200"/>
            <a:ext cx="4724400" cy="2819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76200"/>
            <a:ext cx="3733800" cy="914400"/>
          </a:xfrm>
          <a:prstGeom prst="rect">
            <a:avLst/>
          </a:prstGeom>
        </p:spPr>
      </p:pic>
    </p:spTree>
    <p:extLst>
      <p:ext uri="{BB962C8B-B14F-4D97-AF65-F5344CB8AC3E}">
        <p14:creationId xmlns:p14="http://schemas.microsoft.com/office/powerpoint/2010/main" val="156046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1" y="1029128"/>
            <a:ext cx="8839200" cy="5371672"/>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6200"/>
            <a:ext cx="3733800" cy="914400"/>
          </a:xfrm>
          <a:prstGeom prst="rect">
            <a:avLst/>
          </a:prstGeom>
        </p:spPr>
      </p:pic>
    </p:spTree>
    <p:extLst>
      <p:ext uri="{BB962C8B-B14F-4D97-AF65-F5344CB8AC3E}">
        <p14:creationId xmlns:p14="http://schemas.microsoft.com/office/powerpoint/2010/main" val="1375955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990600"/>
            <a:ext cx="8993021" cy="53340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6200"/>
            <a:ext cx="3733800" cy="914400"/>
          </a:xfrm>
          <a:prstGeom prst="rect">
            <a:avLst/>
          </a:prstGeom>
        </p:spPr>
      </p:pic>
    </p:spTree>
    <p:extLst>
      <p:ext uri="{BB962C8B-B14F-4D97-AF65-F5344CB8AC3E}">
        <p14:creationId xmlns:p14="http://schemas.microsoft.com/office/powerpoint/2010/main" val="1375955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143000"/>
            <a:ext cx="7848600" cy="2362201"/>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624618"/>
            <a:ext cx="5591175" cy="3200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76200"/>
            <a:ext cx="3733800" cy="914400"/>
          </a:xfrm>
          <a:prstGeom prst="rect">
            <a:avLst/>
          </a:prstGeom>
        </p:spPr>
      </p:pic>
    </p:spTree>
    <p:extLst>
      <p:ext uri="{BB962C8B-B14F-4D97-AF65-F5344CB8AC3E}">
        <p14:creationId xmlns:p14="http://schemas.microsoft.com/office/powerpoint/2010/main" val="1375955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lstStyle/>
          <a:p>
            <a:pPr marL="0" indent="0">
              <a:buNone/>
            </a:pPr>
            <a:r>
              <a:rPr lang="en-US" b="1" dirty="0" smtClean="0">
                <a:solidFill>
                  <a:srgbClr val="FF0000"/>
                </a:solidFill>
                <a:latin typeface="Bookman Old Style" pitchFamily="18" charset="0"/>
              </a:rPr>
              <a:t>Do this questions:</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914400"/>
            <a:ext cx="77247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2905125"/>
            <a:ext cx="772477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648200"/>
            <a:ext cx="77247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382" y="1419933"/>
            <a:ext cx="5029200" cy="5599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382" y="1969532"/>
            <a:ext cx="4615218" cy="603463"/>
          </a:xfrm>
          <a:prstGeom prst="rect">
            <a:avLst/>
          </a:prstGeom>
        </p:spPr>
      </p:pic>
      <p:sp>
        <p:nvSpPr>
          <p:cNvPr id="9" name="TextBox 8"/>
          <p:cNvSpPr txBox="1"/>
          <p:nvPr/>
        </p:nvSpPr>
        <p:spPr>
          <a:xfrm>
            <a:off x="685800" y="2086597"/>
            <a:ext cx="1524000" cy="369332"/>
          </a:xfrm>
          <a:prstGeom prst="rect">
            <a:avLst/>
          </a:prstGeom>
          <a:noFill/>
        </p:spPr>
        <p:txBody>
          <a:bodyPr wrap="square" rtlCol="0">
            <a:spAutoFit/>
          </a:bodyPr>
          <a:lstStyle/>
          <a:p>
            <a:r>
              <a:rPr lang="en-US" b="1" dirty="0" smtClean="0"/>
              <a:t>In-order</a:t>
            </a:r>
            <a:endParaRPr lang="en-US" b="1" dirty="0"/>
          </a:p>
        </p:txBody>
      </p:sp>
      <p:sp>
        <p:nvSpPr>
          <p:cNvPr id="11" name="TextBox 10"/>
          <p:cNvSpPr txBox="1"/>
          <p:nvPr/>
        </p:nvSpPr>
        <p:spPr>
          <a:xfrm>
            <a:off x="648269" y="1532677"/>
            <a:ext cx="1524000" cy="369332"/>
          </a:xfrm>
          <a:prstGeom prst="rect">
            <a:avLst/>
          </a:prstGeom>
          <a:noFill/>
        </p:spPr>
        <p:txBody>
          <a:bodyPr wrap="square" rtlCol="0">
            <a:spAutoFit/>
          </a:bodyPr>
          <a:lstStyle/>
          <a:p>
            <a:r>
              <a:rPr lang="en-US" b="1" dirty="0" smtClean="0"/>
              <a:t>Pre-order</a:t>
            </a:r>
            <a:endParaRPr lang="en-US" b="1"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508611"/>
            <a:ext cx="4924425" cy="46217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3970786"/>
            <a:ext cx="5010150" cy="448814"/>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250" y="5200650"/>
            <a:ext cx="3028950" cy="66675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1" y="5775561"/>
            <a:ext cx="3190234" cy="752475"/>
          </a:xfrm>
          <a:prstGeom prst="rect">
            <a:avLst/>
          </a:prstGeom>
        </p:spPr>
      </p:pic>
      <p:sp>
        <p:nvSpPr>
          <p:cNvPr id="16" name="Right Arrow 15"/>
          <p:cNvSpPr/>
          <p:nvPr/>
        </p:nvSpPr>
        <p:spPr>
          <a:xfrm>
            <a:off x="152399" y="1005175"/>
            <a:ext cx="495870" cy="442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228600" y="3048000"/>
            <a:ext cx="495870" cy="442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228600" y="4738975"/>
            <a:ext cx="495870" cy="442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46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52400"/>
            <a:ext cx="8245719" cy="6858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990600"/>
            <a:ext cx="4615218" cy="603463"/>
          </a:xfrm>
          <a:prstGeom prst="rect">
            <a:avLst/>
          </a:prstGeom>
        </p:spPr>
      </p:pic>
      <p:sp>
        <p:nvSpPr>
          <p:cNvPr id="7" name="TextBox 6"/>
          <p:cNvSpPr txBox="1"/>
          <p:nvPr/>
        </p:nvSpPr>
        <p:spPr>
          <a:xfrm>
            <a:off x="506104" y="1078468"/>
            <a:ext cx="1524000" cy="369332"/>
          </a:xfrm>
          <a:prstGeom prst="rect">
            <a:avLst/>
          </a:prstGeom>
          <a:noFill/>
        </p:spPr>
        <p:txBody>
          <a:bodyPr wrap="square" rtlCol="0">
            <a:spAutoFit/>
          </a:bodyPr>
          <a:lstStyle/>
          <a:p>
            <a:r>
              <a:rPr lang="en-US" b="1" dirty="0" smtClean="0"/>
              <a:t>In-order</a:t>
            </a:r>
            <a:endParaRPr lang="en-US"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104" y="1524000"/>
            <a:ext cx="4370696" cy="685800"/>
          </a:xfrm>
          <a:prstGeom prst="rect">
            <a:avLst/>
          </a:prstGeom>
        </p:spPr>
      </p:pic>
      <p:sp>
        <p:nvSpPr>
          <p:cNvPr id="9" name="TextBox 8"/>
          <p:cNvSpPr txBox="1"/>
          <p:nvPr/>
        </p:nvSpPr>
        <p:spPr>
          <a:xfrm>
            <a:off x="533400" y="1600200"/>
            <a:ext cx="1524000" cy="369332"/>
          </a:xfrm>
          <a:prstGeom prst="rect">
            <a:avLst/>
          </a:prstGeom>
          <a:noFill/>
        </p:spPr>
        <p:txBody>
          <a:bodyPr wrap="square" rtlCol="0">
            <a:spAutoFit/>
          </a:bodyPr>
          <a:lstStyle/>
          <a:p>
            <a:r>
              <a:rPr lang="en-US" b="1" dirty="0" smtClean="0"/>
              <a:t>Post-order</a:t>
            </a:r>
            <a:endParaRPr lang="en-US" b="1" dirty="0"/>
          </a:p>
        </p:txBody>
      </p:sp>
      <p:sp>
        <p:nvSpPr>
          <p:cNvPr id="10" name="Right Arrow 9"/>
          <p:cNvSpPr/>
          <p:nvPr/>
        </p:nvSpPr>
        <p:spPr>
          <a:xfrm>
            <a:off x="152399" y="304800"/>
            <a:ext cx="495870" cy="442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1" y="2438400"/>
            <a:ext cx="8245719" cy="685800"/>
          </a:xfrm>
          <a:prstGeom prst="rect">
            <a:avLst/>
          </a:prstGeom>
        </p:spPr>
      </p:pic>
      <p:sp>
        <p:nvSpPr>
          <p:cNvPr id="12" name="Right Arrow 11"/>
          <p:cNvSpPr/>
          <p:nvPr/>
        </p:nvSpPr>
        <p:spPr>
          <a:xfrm>
            <a:off x="228600" y="2605375"/>
            <a:ext cx="495870" cy="442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267200"/>
            <a:ext cx="8245719" cy="685800"/>
          </a:xfrm>
          <a:prstGeom prst="rect">
            <a:avLst/>
          </a:prstGeom>
        </p:spPr>
      </p:pic>
      <p:sp>
        <p:nvSpPr>
          <p:cNvPr id="14" name="Right Arrow 13"/>
          <p:cNvSpPr/>
          <p:nvPr/>
        </p:nvSpPr>
        <p:spPr>
          <a:xfrm>
            <a:off x="228600" y="4434175"/>
            <a:ext cx="495870" cy="442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3124200"/>
            <a:ext cx="5010150" cy="448814"/>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440" y="3581400"/>
            <a:ext cx="4846760" cy="5334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400" y="4876800"/>
            <a:ext cx="3190234" cy="752475"/>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0600" y="5638800"/>
            <a:ext cx="2876904" cy="581025"/>
          </a:xfrm>
          <a:prstGeom prst="rect">
            <a:avLst/>
          </a:prstGeom>
        </p:spPr>
      </p:pic>
    </p:spTree>
    <p:extLst>
      <p:ext uri="{BB962C8B-B14F-4D97-AF65-F5344CB8AC3E}">
        <p14:creationId xmlns:p14="http://schemas.microsoft.com/office/powerpoint/2010/main" val="1375955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04800"/>
            <a:ext cx="9144000" cy="5410199"/>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898215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lvl="0" indent="0">
              <a:buNone/>
            </a:pPr>
            <a:endParaRPr lang="en-US" sz="2400" dirty="0" smtClean="0">
              <a:latin typeface="Bookman Old Style" pitchFamily="18" charset="0"/>
            </a:endParaRPr>
          </a:p>
          <a:p>
            <a:pPr marL="0" lvl="0" indent="0">
              <a:buNone/>
            </a:pPr>
            <a:endParaRPr lang="en-US" sz="2400" dirty="0">
              <a:latin typeface="Bookman Old Style" pitchFamily="18" charset="0"/>
            </a:endParaRPr>
          </a:p>
          <a:p>
            <a:pPr marL="0" lvl="0" indent="0">
              <a:buNone/>
            </a:pPr>
            <a:endParaRPr lang="en-US" sz="2400" dirty="0" smtClean="0">
              <a:latin typeface="Bookman Old Style" pitchFamily="18" charset="0"/>
            </a:endParaRPr>
          </a:p>
          <a:p>
            <a:pPr marL="0" lvl="0" indent="0">
              <a:buNone/>
            </a:pPr>
            <a:endParaRPr lang="en-US" sz="2400" dirty="0">
              <a:latin typeface="Bookman Old Style" pitchFamily="18" charset="0"/>
            </a:endParaRPr>
          </a:p>
          <a:p>
            <a:pPr marL="0" lvl="0" indent="0">
              <a:buNone/>
            </a:pPr>
            <a:endParaRPr lang="en-US" sz="2400" dirty="0" smtClean="0">
              <a:latin typeface="Bookman Old Style" pitchFamily="18" charset="0"/>
            </a:endParaRPr>
          </a:p>
          <a:p>
            <a:pPr marL="0" lvl="0" indent="0">
              <a:buNone/>
            </a:pPr>
            <a:r>
              <a:rPr lang="en-US" sz="2400" dirty="0" smtClean="0">
                <a:latin typeface="Bookman Old Style" pitchFamily="18" charset="0"/>
              </a:rPr>
              <a:t>A </a:t>
            </a:r>
            <a:r>
              <a:rPr lang="en-US" sz="2400" dirty="0">
                <a:latin typeface="Bookman Old Style" pitchFamily="18" charset="0"/>
              </a:rPr>
              <a:t>binary search tree should satisfies the following condition:</a:t>
            </a:r>
          </a:p>
          <a:p>
            <a:pPr lvl="0">
              <a:buFont typeface="Wingdings" pitchFamily="2" charset="2"/>
              <a:buChar char="§"/>
            </a:pPr>
            <a:r>
              <a:rPr lang="en-US" sz="2400" dirty="0">
                <a:latin typeface="Bookman Old Style" pitchFamily="18" charset="0"/>
              </a:rPr>
              <a:t>All the </a:t>
            </a:r>
            <a:r>
              <a:rPr lang="en-US" sz="2400" dirty="0" smtClean="0">
                <a:latin typeface="Bookman Old Style" pitchFamily="18" charset="0"/>
              </a:rPr>
              <a:t>node </a:t>
            </a:r>
            <a:r>
              <a:rPr lang="en-US" sz="2400" dirty="0">
                <a:latin typeface="Bookman Old Style" pitchFamily="18" charset="0"/>
              </a:rPr>
              <a:t>in left </a:t>
            </a:r>
            <a:r>
              <a:rPr lang="en-US" sz="2400" dirty="0" smtClean="0">
                <a:latin typeface="Bookman Old Style" pitchFamily="18" charset="0"/>
              </a:rPr>
              <a:t>sub tree </a:t>
            </a:r>
            <a:r>
              <a:rPr lang="en-US" sz="2400" dirty="0">
                <a:latin typeface="Bookman Old Style" pitchFamily="18" charset="0"/>
              </a:rPr>
              <a:t>of a node ‘N’ are less than the content of N</a:t>
            </a:r>
            <a:r>
              <a:rPr lang="en-US" sz="2400" dirty="0" smtClean="0">
                <a:latin typeface="Bookman Old Style" pitchFamily="18" charset="0"/>
              </a:rPr>
              <a:t>.</a:t>
            </a:r>
          </a:p>
          <a:p>
            <a:pPr lvl="0">
              <a:buFont typeface="Wingdings" pitchFamily="2" charset="2"/>
              <a:buChar char="§"/>
            </a:pPr>
            <a:endParaRPr lang="en-US" sz="2400" dirty="0">
              <a:latin typeface="Bookman Old Style" pitchFamily="18" charset="0"/>
            </a:endParaRPr>
          </a:p>
          <a:p>
            <a:pPr lvl="0">
              <a:buFont typeface="Wingdings" pitchFamily="2" charset="2"/>
              <a:buChar char="§"/>
            </a:pPr>
            <a:r>
              <a:rPr lang="en-US" sz="2400" dirty="0">
                <a:latin typeface="Bookman Old Style" pitchFamily="18" charset="0"/>
              </a:rPr>
              <a:t>All the </a:t>
            </a:r>
            <a:r>
              <a:rPr lang="en-US" sz="2400" dirty="0" smtClean="0">
                <a:latin typeface="Bookman Old Style" pitchFamily="18" charset="0"/>
              </a:rPr>
              <a:t>node </a:t>
            </a:r>
            <a:r>
              <a:rPr lang="en-US" sz="2400" dirty="0">
                <a:latin typeface="Bookman Old Style" pitchFamily="18" charset="0"/>
              </a:rPr>
              <a:t>in right </a:t>
            </a:r>
            <a:r>
              <a:rPr lang="en-US" sz="2400" dirty="0" smtClean="0">
                <a:latin typeface="Bookman Old Style" pitchFamily="18" charset="0"/>
              </a:rPr>
              <a:t>sub tree </a:t>
            </a:r>
            <a:r>
              <a:rPr lang="en-US" sz="2400" dirty="0">
                <a:latin typeface="Bookman Old Style" pitchFamily="18" charset="0"/>
              </a:rPr>
              <a:t>of a node ‘N’ are greater than or equal to the content of N</a:t>
            </a:r>
            <a:r>
              <a:rPr lang="en-US" sz="2400" dirty="0" smtClean="0">
                <a:latin typeface="Bookman Old Style" pitchFamily="18" charset="0"/>
              </a:rPr>
              <a:t>.</a:t>
            </a:r>
          </a:p>
          <a:p>
            <a:pPr lvl="0">
              <a:buFont typeface="Wingdings" pitchFamily="2" charset="2"/>
              <a:buChar char="§"/>
            </a:pPr>
            <a:endParaRPr lang="en-US" sz="2400" dirty="0">
              <a:latin typeface="Bookman Old Style" pitchFamily="18" charset="0"/>
            </a:endParaRPr>
          </a:p>
          <a:p>
            <a:pPr lvl="0">
              <a:buFont typeface="Wingdings" pitchFamily="2" charset="2"/>
              <a:buChar char="§"/>
            </a:pPr>
            <a:r>
              <a:rPr lang="en-US" sz="2400" dirty="0">
                <a:latin typeface="Bookman Old Style" pitchFamily="18" charset="0"/>
              </a:rPr>
              <a:t>Both the left and right </a:t>
            </a:r>
            <a:r>
              <a:rPr lang="en-US" sz="2400" dirty="0" smtClean="0">
                <a:latin typeface="Bookman Old Style" pitchFamily="18" charset="0"/>
              </a:rPr>
              <a:t>sub tree </a:t>
            </a:r>
            <a:r>
              <a:rPr lang="en-US" sz="2400" dirty="0">
                <a:latin typeface="Bookman Old Style" pitchFamily="18" charset="0"/>
              </a:rPr>
              <a:t>of the node must be binary search tree.</a:t>
            </a: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
            <a:ext cx="9144000" cy="1870200"/>
          </a:xfrm>
          <a:prstGeom prst="rect">
            <a:avLst/>
          </a:prstGeom>
        </p:spPr>
      </p:pic>
    </p:spTree>
    <p:extLst>
      <p:ext uri="{BB962C8B-B14F-4D97-AF65-F5344CB8AC3E}">
        <p14:creationId xmlns:p14="http://schemas.microsoft.com/office/powerpoint/2010/main" val="1833095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8991600" cy="6781800"/>
          </a:xfrm>
        </p:spPr>
        <p:txBody>
          <a:bodyPr>
            <a:normAutofit/>
          </a:bodyPr>
          <a:lstStyle/>
          <a:p>
            <a:pPr marL="0" indent="0">
              <a:buNone/>
            </a:pPr>
            <a:r>
              <a:rPr lang="en-US" sz="2800" b="1" dirty="0" smtClean="0">
                <a:solidFill>
                  <a:srgbClr val="FF0000"/>
                </a:solidFill>
                <a:latin typeface="Bookman Old Style" pitchFamily="18" charset="0"/>
              </a:rPr>
              <a:t>Example:</a:t>
            </a:r>
          </a:p>
          <a:p>
            <a:pPr marL="0" indent="0">
              <a:buNone/>
            </a:pPr>
            <a:endParaRPr lang="en-US" sz="2800" b="1" dirty="0" smtClean="0">
              <a:solidFill>
                <a:srgbClr val="FF0000"/>
              </a:solidFill>
              <a:latin typeface="Bookman Old Style" pitchFamily="18" charset="0"/>
            </a:endParaRPr>
          </a:p>
          <a:p>
            <a:pPr marL="0" indent="0">
              <a:buNone/>
            </a:pPr>
            <a:endParaRPr lang="en-US" sz="28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14400"/>
            <a:ext cx="7467600" cy="5377143"/>
          </a:xfrm>
          <a:prstGeom prst="rect">
            <a:avLst/>
          </a:prstGeom>
        </p:spPr>
      </p:pic>
    </p:spTree>
    <p:extLst>
      <p:ext uri="{BB962C8B-B14F-4D97-AF65-F5344CB8AC3E}">
        <p14:creationId xmlns:p14="http://schemas.microsoft.com/office/powerpoint/2010/main" val="4123809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533400"/>
            <a:ext cx="8891587" cy="49911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652090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82" y="152400"/>
            <a:ext cx="9144000" cy="1103114"/>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24001"/>
            <a:ext cx="7391400" cy="4743716"/>
          </a:xfrm>
          <a:prstGeom prst="rect">
            <a:avLst/>
          </a:prstGeom>
        </p:spPr>
      </p:pic>
      <p:sp>
        <p:nvSpPr>
          <p:cNvPr id="8" name="TextBox 7"/>
          <p:cNvSpPr txBox="1"/>
          <p:nvPr/>
        </p:nvSpPr>
        <p:spPr>
          <a:xfrm>
            <a:off x="304800" y="6273488"/>
            <a:ext cx="4114800" cy="461665"/>
          </a:xfrm>
          <a:prstGeom prst="rect">
            <a:avLst/>
          </a:prstGeom>
          <a:noFill/>
        </p:spPr>
        <p:txBody>
          <a:bodyPr wrap="square" rtlCol="0">
            <a:spAutoFit/>
          </a:bodyPr>
          <a:lstStyle/>
          <a:p>
            <a:r>
              <a:rPr lang="en-US" sz="2400" b="1" dirty="0" smtClean="0">
                <a:latin typeface="Bookman Old Style" pitchFamily="18" charset="0"/>
              </a:rPr>
              <a:t>Fig: Binary Search Tree</a:t>
            </a:r>
            <a:endParaRPr lang="en-US" sz="2400" b="1" dirty="0">
              <a:latin typeface="Bookman Old Style" pitchFamily="18" charset="0"/>
            </a:endParaRPr>
          </a:p>
        </p:txBody>
      </p:sp>
    </p:spTree>
    <p:extLst>
      <p:ext uri="{BB962C8B-B14F-4D97-AF65-F5344CB8AC3E}">
        <p14:creationId xmlns:p14="http://schemas.microsoft.com/office/powerpoint/2010/main" val="3264339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685800"/>
            <a:ext cx="8866717" cy="426720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18330954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457200"/>
            <a:ext cx="8962290" cy="5715000"/>
          </a:xfrm>
        </p:spPr>
      </p:pic>
    </p:spTree>
    <p:extLst>
      <p:ext uri="{BB962C8B-B14F-4D97-AF65-F5344CB8AC3E}">
        <p14:creationId xmlns:p14="http://schemas.microsoft.com/office/powerpoint/2010/main" val="18330954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08837"/>
            <a:ext cx="9144000" cy="5440325"/>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18330954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endParaRPr lang="en-US" sz="2400" b="1" dirty="0" smtClean="0">
              <a:latin typeface="Bookman Old Style" pitchFamily="18" charset="0"/>
            </a:endParaRPr>
          </a:p>
          <a:p>
            <a:pPr marL="0" indent="0">
              <a:buNone/>
            </a:pPr>
            <a:r>
              <a:rPr lang="en-US" sz="2400" b="1" dirty="0" smtClean="0">
                <a:solidFill>
                  <a:srgbClr val="FF0000"/>
                </a:solidFill>
                <a:latin typeface="Bookman Old Style" pitchFamily="18" charset="0"/>
              </a:rPr>
              <a:t>Question 1: </a:t>
            </a:r>
            <a:r>
              <a:rPr lang="en-US" sz="2400" dirty="0">
                <a:latin typeface="Bookman Old Style" pitchFamily="18" charset="0"/>
              </a:rPr>
              <a:t>Construct a Binary Search Tree by inserting the following sequence of numbers…</a:t>
            </a:r>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90650"/>
            <a:ext cx="5572125" cy="5905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226788"/>
            <a:ext cx="8169903" cy="5164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667125"/>
            <a:ext cx="2190750" cy="19716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3800475"/>
            <a:ext cx="2457450" cy="252412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0" y="3857625"/>
            <a:ext cx="2581275" cy="2543175"/>
          </a:xfrm>
          <a:prstGeom prst="rect">
            <a:avLst/>
          </a:prstGeom>
        </p:spPr>
      </p:pic>
      <p:sp>
        <p:nvSpPr>
          <p:cNvPr id="13" name="TextBox 12"/>
          <p:cNvSpPr txBox="1"/>
          <p:nvPr/>
        </p:nvSpPr>
        <p:spPr>
          <a:xfrm>
            <a:off x="304800" y="3119735"/>
            <a:ext cx="18288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Step:1</a:t>
            </a:r>
            <a:endParaRPr lang="en-US" sz="2400" b="1" dirty="0">
              <a:solidFill>
                <a:srgbClr val="FF0000"/>
              </a:solidFill>
              <a:latin typeface="Bookman Old Style" pitchFamily="18" charset="0"/>
            </a:endParaRPr>
          </a:p>
        </p:txBody>
      </p:sp>
      <p:sp>
        <p:nvSpPr>
          <p:cNvPr id="14" name="TextBox 13"/>
          <p:cNvSpPr txBox="1"/>
          <p:nvPr/>
        </p:nvSpPr>
        <p:spPr>
          <a:xfrm>
            <a:off x="2895600" y="3124200"/>
            <a:ext cx="18288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Step:2</a:t>
            </a:r>
            <a:endParaRPr lang="en-US" sz="2400" b="1" dirty="0">
              <a:solidFill>
                <a:srgbClr val="FF0000"/>
              </a:solidFill>
              <a:latin typeface="Bookman Old Style" pitchFamily="18" charset="0"/>
            </a:endParaRPr>
          </a:p>
        </p:txBody>
      </p:sp>
      <p:sp>
        <p:nvSpPr>
          <p:cNvPr id="15" name="TextBox 14"/>
          <p:cNvSpPr txBox="1"/>
          <p:nvPr/>
        </p:nvSpPr>
        <p:spPr>
          <a:xfrm>
            <a:off x="6248400" y="3195182"/>
            <a:ext cx="18288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Step:3</a:t>
            </a:r>
            <a:endParaRPr lang="en-US" sz="2400" b="1" dirty="0">
              <a:solidFill>
                <a:srgbClr val="FF0000"/>
              </a:solidFill>
              <a:latin typeface="Bookman Old Style" pitchFamily="18" charset="0"/>
            </a:endParaRPr>
          </a:p>
        </p:txBody>
      </p:sp>
    </p:spTree>
    <p:extLst>
      <p:ext uri="{BB962C8B-B14F-4D97-AF65-F5344CB8AC3E}">
        <p14:creationId xmlns:p14="http://schemas.microsoft.com/office/powerpoint/2010/main" val="1833095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8" name="TextBox 7"/>
          <p:cNvSpPr txBox="1"/>
          <p:nvPr/>
        </p:nvSpPr>
        <p:spPr>
          <a:xfrm>
            <a:off x="5715000" y="890556"/>
            <a:ext cx="18288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Step:5</a:t>
            </a:r>
            <a:endParaRPr lang="en-US" sz="2400" b="1" dirty="0">
              <a:solidFill>
                <a:srgbClr val="FF0000"/>
              </a:solidFill>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48771"/>
            <a:ext cx="3667125" cy="411382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844" y="1675689"/>
            <a:ext cx="3629025" cy="3638550"/>
          </a:xfrm>
          <a:prstGeom prst="rect">
            <a:avLst/>
          </a:prstGeom>
        </p:spPr>
      </p:pic>
      <p:sp>
        <p:nvSpPr>
          <p:cNvPr id="10" name="TextBox 9"/>
          <p:cNvSpPr txBox="1"/>
          <p:nvPr/>
        </p:nvSpPr>
        <p:spPr>
          <a:xfrm>
            <a:off x="1371600" y="890557"/>
            <a:ext cx="18288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Step:4</a:t>
            </a:r>
            <a:endParaRPr lang="en-US" sz="2400" b="1" dirty="0">
              <a:solidFill>
                <a:srgbClr val="FF0000"/>
              </a:solidFill>
              <a:latin typeface="Bookman Old Style" pitchFamily="18" charset="0"/>
            </a:endParaRPr>
          </a:p>
        </p:txBody>
      </p:sp>
    </p:spTree>
    <p:extLst>
      <p:ext uri="{BB962C8B-B14F-4D97-AF65-F5344CB8AC3E}">
        <p14:creationId xmlns:p14="http://schemas.microsoft.com/office/powerpoint/2010/main" val="1833095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295400"/>
            <a:ext cx="3781425" cy="3400425"/>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358378"/>
            <a:ext cx="3686175" cy="4257675"/>
          </a:xfrm>
          <a:prstGeom prst="rect">
            <a:avLst/>
          </a:prstGeom>
        </p:spPr>
      </p:pic>
      <p:sp>
        <p:nvSpPr>
          <p:cNvPr id="7" name="TextBox 6"/>
          <p:cNvSpPr txBox="1"/>
          <p:nvPr/>
        </p:nvSpPr>
        <p:spPr>
          <a:xfrm>
            <a:off x="1371600" y="659723"/>
            <a:ext cx="18288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Step:6</a:t>
            </a:r>
            <a:endParaRPr lang="en-US" sz="2400" b="1" dirty="0">
              <a:solidFill>
                <a:srgbClr val="FF0000"/>
              </a:solidFill>
              <a:latin typeface="Bookman Old Style" pitchFamily="18" charset="0"/>
            </a:endParaRPr>
          </a:p>
        </p:txBody>
      </p:sp>
      <p:sp>
        <p:nvSpPr>
          <p:cNvPr id="8" name="TextBox 7"/>
          <p:cNvSpPr txBox="1"/>
          <p:nvPr/>
        </p:nvSpPr>
        <p:spPr>
          <a:xfrm>
            <a:off x="6096000" y="659724"/>
            <a:ext cx="18288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Step:7</a:t>
            </a:r>
            <a:endParaRPr lang="en-US" sz="2400" b="1" dirty="0">
              <a:solidFill>
                <a:srgbClr val="FF0000"/>
              </a:solidFill>
              <a:latin typeface="Bookman Old Style" pitchFamily="18" charset="0"/>
            </a:endParaRPr>
          </a:p>
        </p:txBody>
      </p:sp>
    </p:spTree>
    <p:extLst>
      <p:ext uri="{BB962C8B-B14F-4D97-AF65-F5344CB8AC3E}">
        <p14:creationId xmlns:p14="http://schemas.microsoft.com/office/powerpoint/2010/main" val="1833095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143000"/>
            <a:ext cx="3695700" cy="4486275"/>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219200"/>
            <a:ext cx="3705225" cy="5038725"/>
          </a:xfrm>
          <a:prstGeom prst="rect">
            <a:avLst/>
          </a:prstGeom>
        </p:spPr>
      </p:pic>
      <p:sp>
        <p:nvSpPr>
          <p:cNvPr id="7" name="TextBox 6"/>
          <p:cNvSpPr txBox="1"/>
          <p:nvPr/>
        </p:nvSpPr>
        <p:spPr>
          <a:xfrm>
            <a:off x="1447800" y="691647"/>
            <a:ext cx="18288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Step:8</a:t>
            </a:r>
            <a:endParaRPr lang="en-US" sz="2400" b="1" dirty="0">
              <a:solidFill>
                <a:srgbClr val="FF0000"/>
              </a:solidFill>
              <a:latin typeface="Bookman Old Style" pitchFamily="18" charset="0"/>
            </a:endParaRPr>
          </a:p>
        </p:txBody>
      </p:sp>
      <p:sp>
        <p:nvSpPr>
          <p:cNvPr id="8" name="TextBox 7"/>
          <p:cNvSpPr txBox="1"/>
          <p:nvPr/>
        </p:nvSpPr>
        <p:spPr>
          <a:xfrm>
            <a:off x="6248400" y="581290"/>
            <a:ext cx="1828800" cy="461665"/>
          </a:xfrm>
          <a:prstGeom prst="rect">
            <a:avLst/>
          </a:prstGeom>
          <a:noFill/>
        </p:spPr>
        <p:txBody>
          <a:bodyPr wrap="square" rtlCol="0">
            <a:spAutoFit/>
          </a:bodyPr>
          <a:lstStyle/>
          <a:p>
            <a:r>
              <a:rPr lang="en-US" sz="2400" b="1" dirty="0" smtClean="0">
                <a:solidFill>
                  <a:srgbClr val="FF0000"/>
                </a:solidFill>
                <a:latin typeface="Bookman Old Style" pitchFamily="18" charset="0"/>
              </a:rPr>
              <a:t>Step:9</a:t>
            </a:r>
            <a:endParaRPr lang="en-US" sz="2400" b="1" dirty="0">
              <a:solidFill>
                <a:srgbClr val="FF0000"/>
              </a:solidFill>
              <a:latin typeface="Bookman Old Style" pitchFamily="18" charset="0"/>
            </a:endParaRPr>
          </a:p>
        </p:txBody>
      </p:sp>
    </p:spTree>
    <p:extLst>
      <p:ext uri="{BB962C8B-B14F-4D97-AF65-F5344CB8AC3E}">
        <p14:creationId xmlns:p14="http://schemas.microsoft.com/office/powerpoint/2010/main" val="1833095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9067800" cy="6781800"/>
          </a:xfrm>
        </p:spPr>
        <p:txBody>
          <a:bodyPr>
            <a:normAutofit/>
          </a:bodyPr>
          <a:lstStyle/>
          <a:p>
            <a:pPr marL="0" indent="0">
              <a:buNone/>
            </a:pPr>
            <a:r>
              <a:rPr lang="en-US" sz="2400" b="1" dirty="0">
                <a:solidFill>
                  <a:srgbClr val="FF0000"/>
                </a:solidFill>
                <a:latin typeface="Bookman Old Style" pitchFamily="18" charset="0"/>
              </a:rPr>
              <a:t>Question 2: </a:t>
            </a:r>
            <a:r>
              <a:rPr lang="en-US" sz="2400" dirty="0">
                <a:latin typeface="Bookman Old Style" pitchFamily="18" charset="0"/>
              </a:rPr>
              <a:t>Draw the binary search tree (BST) for the following sequence of data:</a:t>
            </a:r>
          </a:p>
          <a:p>
            <a:pPr marL="0" indent="0">
              <a:buNone/>
            </a:pPr>
            <a:r>
              <a:rPr lang="en-US" sz="2400" b="1" dirty="0" smtClean="0">
                <a:solidFill>
                  <a:srgbClr val="FF0000"/>
                </a:solidFill>
                <a:latin typeface="Bookman Old Style" pitchFamily="18" charset="0"/>
              </a:rPr>
              <a:t>8,18,5,15,17,25,40,80</a:t>
            </a:r>
          </a:p>
          <a:p>
            <a:pPr marL="0" indent="0">
              <a:buNone/>
            </a:pPr>
            <a:endParaRPr lang="en-US" sz="2400" b="1" dirty="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smtClean="0">
              <a:solidFill>
                <a:srgbClr val="FF0000"/>
              </a:solidFill>
              <a:latin typeface="Bookman Old Style" pitchFamily="18" charset="0"/>
            </a:endParaRPr>
          </a:p>
          <a:p>
            <a:pPr marL="0" indent="0">
              <a:buNone/>
            </a:pPr>
            <a:endParaRPr lang="en-US" sz="2400" b="1" dirty="0">
              <a:solidFill>
                <a:srgbClr val="FF0000"/>
              </a:solidFill>
              <a:latin typeface="Bookman Old Style" pitchFamily="18" charset="0"/>
            </a:endParaRPr>
          </a:p>
          <a:p>
            <a:pPr marL="0" indent="0">
              <a:buNone/>
            </a:pPr>
            <a:endParaRPr lang="en-US" sz="2400"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1" y="1845788"/>
            <a:ext cx="8169903" cy="516412"/>
          </a:xfrm>
          <a:prstGeom prst="rect">
            <a:avLst/>
          </a:prstGeom>
        </p:spPr>
      </p:pic>
      <p:sp>
        <p:nvSpPr>
          <p:cNvPr id="8" name="TextBox 7"/>
          <p:cNvSpPr txBox="1"/>
          <p:nvPr/>
        </p:nvSpPr>
        <p:spPr>
          <a:xfrm>
            <a:off x="228600" y="2762071"/>
            <a:ext cx="2514600" cy="1200329"/>
          </a:xfrm>
          <a:prstGeom prst="rect">
            <a:avLst/>
          </a:prstGeom>
          <a:noFill/>
        </p:spPr>
        <p:txBody>
          <a:bodyPr wrap="square" rtlCol="0">
            <a:spAutoFit/>
          </a:bodyPr>
          <a:lstStyle/>
          <a:p>
            <a:r>
              <a:rPr lang="en-US" sz="2400" b="1" dirty="0" smtClean="0">
                <a:solidFill>
                  <a:srgbClr val="FF0000"/>
                </a:solidFill>
                <a:latin typeface="Bookman Old Style" pitchFamily="18" charset="0"/>
              </a:rPr>
              <a:t>Step:1</a:t>
            </a:r>
          </a:p>
          <a:p>
            <a:endParaRPr lang="en-US" sz="2400" b="1" dirty="0" smtClean="0">
              <a:solidFill>
                <a:srgbClr val="FF0000"/>
              </a:solidFill>
              <a:latin typeface="Bookman Old Style" pitchFamily="18" charset="0"/>
            </a:endParaRPr>
          </a:p>
          <a:p>
            <a:r>
              <a:rPr lang="en-US" sz="2400" b="1" dirty="0" smtClean="0">
                <a:latin typeface="Bookman Old Style" pitchFamily="18" charset="0"/>
              </a:rPr>
              <a:t>Insert (8)</a:t>
            </a:r>
            <a:endParaRPr lang="en-US" sz="2400" b="1" dirty="0">
              <a:latin typeface="Bookman Old Style"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057650"/>
            <a:ext cx="1285875" cy="895350"/>
          </a:xfrm>
          <a:prstGeom prst="rect">
            <a:avLst/>
          </a:prstGeom>
        </p:spPr>
      </p:pic>
      <p:sp>
        <p:nvSpPr>
          <p:cNvPr id="11" name="TextBox 10"/>
          <p:cNvSpPr txBox="1"/>
          <p:nvPr/>
        </p:nvSpPr>
        <p:spPr>
          <a:xfrm>
            <a:off x="2865182" y="2762071"/>
            <a:ext cx="2514600" cy="1200329"/>
          </a:xfrm>
          <a:prstGeom prst="rect">
            <a:avLst/>
          </a:prstGeom>
          <a:noFill/>
        </p:spPr>
        <p:txBody>
          <a:bodyPr wrap="square" rtlCol="0">
            <a:spAutoFit/>
          </a:bodyPr>
          <a:lstStyle/>
          <a:p>
            <a:r>
              <a:rPr lang="en-US" sz="2400" b="1" dirty="0" smtClean="0">
                <a:solidFill>
                  <a:srgbClr val="FF0000"/>
                </a:solidFill>
                <a:latin typeface="Bookman Old Style" pitchFamily="18" charset="0"/>
              </a:rPr>
              <a:t>Step:2</a:t>
            </a:r>
          </a:p>
          <a:p>
            <a:endParaRPr lang="en-US" sz="2400" b="1" dirty="0" smtClean="0">
              <a:solidFill>
                <a:srgbClr val="FF0000"/>
              </a:solidFill>
              <a:latin typeface="Bookman Old Style" pitchFamily="18" charset="0"/>
            </a:endParaRPr>
          </a:p>
          <a:p>
            <a:r>
              <a:rPr lang="en-US" sz="2400" b="1" dirty="0" smtClean="0">
                <a:latin typeface="Bookman Old Style" pitchFamily="18" charset="0"/>
              </a:rPr>
              <a:t>Insert (18)</a:t>
            </a:r>
            <a:endParaRPr lang="en-US" sz="2400" b="1" dirty="0">
              <a:latin typeface="Bookman Old Style" pitchFamily="18" charset="0"/>
            </a:endParaRPr>
          </a:p>
        </p:txBody>
      </p:sp>
      <p:sp>
        <p:nvSpPr>
          <p:cNvPr id="12" name="TextBox 11"/>
          <p:cNvSpPr txBox="1"/>
          <p:nvPr/>
        </p:nvSpPr>
        <p:spPr>
          <a:xfrm>
            <a:off x="5867400" y="2762071"/>
            <a:ext cx="2514600" cy="1200329"/>
          </a:xfrm>
          <a:prstGeom prst="rect">
            <a:avLst/>
          </a:prstGeom>
          <a:noFill/>
        </p:spPr>
        <p:txBody>
          <a:bodyPr wrap="square" rtlCol="0">
            <a:spAutoFit/>
          </a:bodyPr>
          <a:lstStyle/>
          <a:p>
            <a:r>
              <a:rPr lang="en-US" sz="2400" b="1" dirty="0" smtClean="0">
                <a:solidFill>
                  <a:srgbClr val="FF0000"/>
                </a:solidFill>
                <a:latin typeface="Bookman Old Style" pitchFamily="18" charset="0"/>
              </a:rPr>
              <a:t>Step:3</a:t>
            </a:r>
          </a:p>
          <a:p>
            <a:endParaRPr lang="en-US" sz="2400" b="1" dirty="0" smtClean="0">
              <a:solidFill>
                <a:srgbClr val="FF0000"/>
              </a:solidFill>
              <a:latin typeface="Bookman Old Style" pitchFamily="18" charset="0"/>
            </a:endParaRPr>
          </a:p>
          <a:p>
            <a:r>
              <a:rPr lang="en-US" sz="2400" b="1" dirty="0" smtClean="0">
                <a:latin typeface="Bookman Old Style" pitchFamily="18" charset="0"/>
              </a:rPr>
              <a:t>Insert (5)</a:t>
            </a:r>
            <a:endParaRPr lang="en-US" sz="2400" b="1" dirty="0">
              <a:latin typeface="Bookman Old Style"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9688" y="4067175"/>
            <a:ext cx="1762125" cy="164782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9782" y="4076700"/>
            <a:ext cx="2705100" cy="1790700"/>
          </a:xfrm>
          <a:prstGeom prst="rect">
            <a:avLst/>
          </a:prstGeom>
        </p:spPr>
      </p:pic>
    </p:spTree>
    <p:extLst>
      <p:ext uri="{BB962C8B-B14F-4D97-AF65-F5344CB8AC3E}">
        <p14:creationId xmlns:p14="http://schemas.microsoft.com/office/powerpoint/2010/main" val="2187570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9067800" cy="6781800"/>
          </a:xfrm>
        </p:spPr>
        <p:txBody>
          <a:bodyPr/>
          <a:lstStyle/>
          <a:p>
            <a:endParaRPr lang="en-US" dirty="0" smtClean="0"/>
          </a:p>
          <a:p>
            <a:endParaRPr lang="en-US" dirty="0"/>
          </a:p>
          <a:p>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8" name="TextBox 7"/>
          <p:cNvSpPr txBox="1"/>
          <p:nvPr/>
        </p:nvSpPr>
        <p:spPr>
          <a:xfrm>
            <a:off x="152400" y="780871"/>
            <a:ext cx="2514600" cy="1200329"/>
          </a:xfrm>
          <a:prstGeom prst="rect">
            <a:avLst/>
          </a:prstGeom>
          <a:noFill/>
        </p:spPr>
        <p:txBody>
          <a:bodyPr wrap="square" rtlCol="0">
            <a:spAutoFit/>
          </a:bodyPr>
          <a:lstStyle/>
          <a:p>
            <a:r>
              <a:rPr lang="en-US" sz="2400" b="1" dirty="0" smtClean="0">
                <a:solidFill>
                  <a:srgbClr val="FF0000"/>
                </a:solidFill>
                <a:latin typeface="Bookman Old Style" pitchFamily="18" charset="0"/>
              </a:rPr>
              <a:t>Step:4</a:t>
            </a:r>
          </a:p>
          <a:p>
            <a:endParaRPr lang="en-US" sz="2400" b="1" dirty="0" smtClean="0">
              <a:solidFill>
                <a:srgbClr val="FF0000"/>
              </a:solidFill>
              <a:latin typeface="Bookman Old Style" pitchFamily="18" charset="0"/>
            </a:endParaRPr>
          </a:p>
          <a:p>
            <a:r>
              <a:rPr lang="en-US" sz="2400" b="1" dirty="0" smtClean="0">
                <a:latin typeface="Bookman Old Style" pitchFamily="18" charset="0"/>
              </a:rPr>
              <a:t>Insert (15)</a:t>
            </a:r>
            <a:endParaRPr lang="en-US" sz="2400" b="1" dirty="0">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257425"/>
            <a:ext cx="2828925" cy="2390775"/>
          </a:xfrm>
          <a:prstGeom prst="rect">
            <a:avLst/>
          </a:prstGeom>
        </p:spPr>
      </p:pic>
      <p:sp>
        <p:nvSpPr>
          <p:cNvPr id="9" name="TextBox 8"/>
          <p:cNvSpPr txBox="1"/>
          <p:nvPr/>
        </p:nvSpPr>
        <p:spPr>
          <a:xfrm>
            <a:off x="5410200" y="750332"/>
            <a:ext cx="2514600" cy="1200329"/>
          </a:xfrm>
          <a:prstGeom prst="rect">
            <a:avLst/>
          </a:prstGeom>
          <a:noFill/>
        </p:spPr>
        <p:txBody>
          <a:bodyPr wrap="square" rtlCol="0">
            <a:spAutoFit/>
          </a:bodyPr>
          <a:lstStyle/>
          <a:p>
            <a:r>
              <a:rPr lang="en-US" sz="2400" b="1" dirty="0" smtClean="0">
                <a:solidFill>
                  <a:srgbClr val="FF0000"/>
                </a:solidFill>
                <a:latin typeface="Bookman Old Style" pitchFamily="18" charset="0"/>
              </a:rPr>
              <a:t>Step:5</a:t>
            </a:r>
          </a:p>
          <a:p>
            <a:endParaRPr lang="en-US" sz="2400" b="1" dirty="0" smtClean="0">
              <a:solidFill>
                <a:srgbClr val="FF0000"/>
              </a:solidFill>
              <a:latin typeface="Bookman Old Style" pitchFamily="18" charset="0"/>
            </a:endParaRPr>
          </a:p>
          <a:p>
            <a:r>
              <a:rPr lang="en-US" sz="2400" b="1" dirty="0" smtClean="0">
                <a:latin typeface="Bookman Old Style" pitchFamily="18" charset="0"/>
              </a:rPr>
              <a:t>Insert (17)</a:t>
            </a:r>
            <a:endParaRPr lang="en-US" sz="2400" b="1" dirty="0">
              <a:latin typeface="Bookman Old Style"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100" y="2362200"/>
            <a:ext cx="3352800" cy="3095625"/>
          </a:xfrm>
          <a:prstGeom prst="rect">
            <a:avLst/>
          </a:prstGeom>
        </p:spPr>
      </p:pic>
    </p:spTree>
    <p:extLst>
      <p:ext uri="{BB962C8B-B14F-4D97-AF65-F5344CB8AC3E}">
        <p14:creationId xmlns:p14="http://schemas.microsoft.com/office/powerpoint/2010/main" val="2187570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91600" cy="852256"/>
          </a:xfrm>
        </p:spPr>
        <p:txBody>
          <a:bodyPr>
            <a:normAutofit/>
          </a:bodyPr>
          <a:lstStyle/>
          <a:p>
            <a:r>
              <a:rPr lang="en-US" sz="3200" dirty="0" smtClean="0">
                <a:latin typeface="Bookman Old Style" pitchFamily="18" charset="0"/>
              </a:rPr>
              <a:t>Fig:1 Example of tree</a:t>
            </a:r>
            <a:endParaRPr lang="en-US" sz="3200" dirty="0">
              <a:latin typeface="Bookman Old Style" pitchFamily="18" charset="0"/>
            </a:endParaRPr>
          </a:p>
        </p:txBody>
      </p: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33256"/>
            <a:ext cx="7827617" cy="5243744"/>
          </a:xfrm>
          <a:prstGeom prst="rect">
            <a:avLst/>
          </a:prstGeom>
        </p:spPr>
      </p:pic>
      <p:sp>
        <p:nvSpPr>
          <p:cNvPr id="34" name="Footer Placeholder 33"/>
          <p:cNvSpPr>
            <a:spLocks noGrp="1"/>
          </p:cNvSpPr>
          <p:nvPr>
            <p:ph type="ftr" sz="quarter" idx="11"/>
          </p:nvPr>
        </p:nvSpPr>
        <p:spPr/>
        <p:txBody>
          <a:bodyPr/>
          <a:lstStyle/>
          <a:p>
            <a:r>
              <a:rPr lang="en-US" smtClean="0"/>
              <a:t>Er. Jendi Bade Shrestha</a:t>
            </a:r>
            <a:endParaRPr lang="en-US"/>
          </a:p>
        </p:txBody>
      </p:sp>
      <p:sp>
        <p:nvSpPr>
          <p:cNvPr id="35" name="Slide Number Placeholder 34"/>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51603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9067800" cy="6781800"/>
          </a:xfrm>
        </p:spPr>
        <p:txBody>
          <a:bodyPr/>
          <a:lstStyle/>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6" name="TextBox 5"/>
          <p:cNvSpPr txBox="1"/>
          <p:nvPr/>
        </p:nvSpPr>
        <p:spPr>
          <a:xfrm>
            <a:off x="533400" y="762000"/>
            <a:ext cx="2514600" cy="1200329"/>
          </a:xfrm>
          <a:prstGeom prst="rect">
            <a:avLst/>
          </a:prstGeom>
          <a:noFill/>
        </p:spPr>
        <p:txBody>
          <a:bodyPr wrap="square" rtlCol="0">
            <a:spAutoFit/>
          </a:bodyPr>
          <a:lstStyle/>
          <a:p>
            <a:r>
              <a:rPr lang="en-US" sz="2400" b="1" dirty="0" smtClean="0">
                <a:solidFill>
                  <a:srgbClr val="FF0000"/>
                </a:solidFill>
                <a:latin typeface="Bookman Old Style" pitchFamily="18" charset="0"/>
              </a:rPr>
              <a:t>Step:6</a:t>
            </a:r>
          </a:p>
          <a:p>
            <a:endParaRPr lang="en-US" sz="2400" b="1" dirty="0" smtClean="0">
              <a:solidFill>
                <a:srgbClr val="FF0000"/>
              </a:solidFill>
              <a:latin typeface="Bookman Old Style" pitchFamily="18" charset="0"/>
            </a:endParaRPr>
          </a:p>
          <a:p>
            <a:r>
              <a:rPr lang="en-US" sz="2400" b="1" dirty="0" smtClean="0">
                <a:latin typeface="Bookman Old Style" pitchFamily="18" charset="0"/>
              </a:rPr>
              <a:t>Insert (25)</a:t>
            </a:r>
            <a:endParaRPr lang="en-US" sz="2400" b="1" dirty="0">
              <a:latin typeface="Bookman Old Style" pitchFamily="18" charset="0"/>
            </a:endParaRPr>
          </a:p>
        </p:txBody>
      </p:sp>
      <p:sp>
        <p:nvSpPr>
          <p:cNvPr id="7" name="TextBox 6"/>
          <p:cNvSpPr txBox="1"/>
          <p:nvPr/>
        </p:nvSpPr>
        <p:spPr>
          <a:xfrm>
            <a:off x="6248400" y="769961"/>
            <a:ext cx="2514600" cy="1200329"/>
          </a:xfrm>
          <a:prstGeom prst="rect">
            <a:avLst/>
          </a:prstGeom>
          <a:noFill/>
        </p:spPr>
        <p:txBody>
          <a:bodyPr wrap="square" rtlCol="0">
            <a:spAutoFit/>
          </a:bodyPr>
          <a:lstStyle/>
          <a:p>
            <a:r>
              <a:rPr lang="en-US" sz="2400" b="1" dirty="0" smtClean="0">
                <a:solidFill>
                  <a:srgbClr val="FF0000"/>
                </a:solidFill>
                <a:latin typeface="Bookman Old Style" pitchFamily="18" charset="0"/>
              </a:rPr>
              <a:t>Step:7</a:t>
            </a:r>
          </a:p>
          <a:p>
            <a:endParaRPr lang="en-US" sz="2400" b="1" dirty="0" smtClean="0">
              <a:solidFill>
                <a:srgbClr val="FF0000"/>
              </a:solidFill>
              <a:latin typeface="Bookman Old Style" pitchFamily="18" charset="0"/>
            </a:endParaRPr>
          </a:p>
          <a:p>
            <a:r>
              <a:rPr lang="en-US" sz="2400" b="1" dirty="0" smtClean="0">
                <a:latin typeface="Bookman Old Style" pitchFamily="18" charset="0"/>
              </a:rPr>
              <a:t>Insert (40)</a:t>
            </a:r>
            <a:endParaRPr lang="en-US" sz="2400" b="1" dirty="0">
              <a:latin typeface="Bookman Old Style"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09800"/>
            <a:ext cx="3352800" cy="3095625"/>
          </a:xfrm>
          <a:prstGeom prst="rect">
            <a:avLst/>
          </a:prstGeom>
        </p:spPr>
      </p:pic>
      <p:cxnSp>
        <p:nvCxnSpPr>
          <p:cNvPr id="11" name="Straight Connector 10"/>
          <p:cNvCxnSpPr/>
          <p:nvPr/>
        </p:nvCxnSpPr>
        <p:spPr>
          <a:xfrm>
            <a:off x="2895600" y="3581400"/>
            <a:ext cx="533400" cy="458942"/>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124200" y="4038600"/>
            <a:ext cx="7620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Verdana" pitchFamily="34" charset="0"/>
                <a:ea typeface="Verdana" pitchFamily="34" charset="0"/>
              </a:rPr>
              <a:t>25</a:t>
            </a:r>
            <a:endParaRPr lang="en-US" b="1" dirty="0">
              <a:latin typeface="Verdana" pitchFamily="34" charset="0"/>
              <a:ea typeface="Verdana" pitchFamily="34"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994982"/>
            <a:ext cx="3733800" cy="3543449"/>
          </a:xfrm>
          <a:prstGeom prst="rect">
            <a:avLst/>
          </a:prstGeom>
        </p:spPr>
      </p:pic>
      <p:cxnSp>
        <p:nvCxnSpPr>
          <p:cNvPr id="20" name="Straight Connector 19"/>
          <p:cNvCxnSpPr/>
          <p:nvPr/>
        </p:nvCxnSpPr>
        <p:spPr>
          <a:xfrm>
            <a:off x="7810500" y="4572000"/>
            <a:ext cx="533400" cy="458942"/>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153400" y="5029200"/>
            <a:ext cx="7620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Verdana" pitchFamily="34" charset="0"/>
                <a:ea typeface="Verdana" pitchFamily="34" charset="0"/>
              </a:rPr>
              <a:t>40</a:t>
            </a:r>
            <a:endParaRPr lang="en-US" b="1" dirty="0">
              <a:latin typeface="Verdana" pitchFamily="34" charset="0"/>
              <a:ea typeface="Verdana" pitchFamily="34" charset="0"/>
            </a:endParaRPr>
          </a:p>
        </p:txBody>
      </p:sp>
    </p:spTree>
    <p:extLst>
      <p:ext uri="{BB962C8B-B14F-4D97-AF65-F5344CB8AC3E}">
        <p14:creationId xmlns:p14="http://schemas.microsoft.com/office/powerpoint/2010/main" val="2187570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9067800" cy="6781800"/>
          </a:xfrm>
        </p:spPr>
        <p:txBody>
          <a:bodyPr/>
          <a:lstStyle/>
          <a:p>
            <a:pPr marL="0" indent="0">
              <a:buNone/>
            </a:pPr>
            <a:endParaRPr lang="en-US" dirty="0" smtClean="0"/>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
        <p:nvSpPr>
          <p:cNvPr id="6" name="TextBox 5"/>
          <p:cNvSpPr txBox="1"/>
          <p:nvPr/>
        </p:nvSpPr>
        <p:spPr>
          <a:xfrm>
            <a:off x="1219200" y="509517"/>
            <a:ext cx="2514600" cy="1200329"/>
          </a:xfrm>
          <a:prstGeom prst="rect">
            <a:avLst/>
          </a:prstGeom>
          <a:noFill/>
        </p:spPr>
        <p:txBody>
          <a:bodyPr wrap="square" rtlCol="0">
            <a:spAutoFit/>
          </a:bodyPr>
          <a:lstStyle/>
          <a:p>
            <a:r>
              <a:rPr lang="en-US" sz="2400" b="1" dirty="0" smtClean="0">
                <a:solidFill>
                  <a:srgbClr val="FF0000"/>
                </a:solidFill>
                <a:latin typeface="Bookman Old Style" pitchFamily="18" charset="0"/>
              </a:rPr>
              <a:t>Step:8</a:t>
            </a:r>
          </a:p>
          <a:p>
            <a:endParaRPr lang="en-US" sz="2400" b="1" dirty="0" smtClean="0">
              <a:solidFill>
                <a:srgbClr val="FF0000"/>
              </a:solidFill>
              <a:latin typeface="Bookman Old Style" pitchFamily="18" charset="0"/>
            </a:endParaRPr>
          </a:p>
          <a:p>
            <a:r>
              <a:rPr lang="en-US" sz="2400" b="1" dirty="0" smtClean="0">
                <a:latin typeface="Bookman Old Style" pitchFamily="18" charset="0"/>
              </a:rPr>
              <a:t>Insert (80)</a:t>
            </a:r>
            <a:endParaRPr lang="en-US" sz="2400" b="1" dirty="0">
              <a:latin typeface="Bookman Old Style"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828800"/>
            <a:ext cx="5095875" cy="3884560"/>
          </a:xfrm>
          <a:prstGeom prst="rect">
            <a:avLst/>
          </a:prstGeom>
        </p:spPr>
      </p:pic>
      <p:cxnSp>
        <p:nvCxnSpPr>
          <p:cNvPr id="8" name="Straight Connector 7"/>
          <p:cNvCxnSpPr/>
          <p:nvPr/>
        </p:nvCxnSpPr>
        <p:spPr>
          <a:xfrm>
            <a:off x="5210175" y="5410200"/>
            <a:ext cx="533400" cy="458942"/>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481424" y="5869142"/>
            <a:ext cx="7620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Verdana" pitchFamily="34" charset="0"/>
                <a:ea typeface="Verdana" pitchFamily="34" charset="0"/>
              </a:rPr>
              <a:t>8</a:t>
            </a:r>
            <a:r>
              <a:rPr lang="en-US" b="1" dirty="0" smtClean="0">
                <a:latin typeface="Verdana" pitchFamily="34" charset="0"/>
                <a:ea typeface="Verdana" pitchFamily="34" charset="0"/>
              </a:rPr>
              <a:t>0</a:t>
            </a:r>
            <a:endParaRPr lang="en-US" b="1" dirty="0">
              <a:latin typeface="Verdana" pitchFamily="34" charset="0"/>
              <a:ea typeface="Verdana" pitchFamily="34" charset="0"/>
            </a:endParaRPr>
          </a:p>
        </p:txBody>
      </p:sp>
    </p:spTree>
    <p:extLst>
      <p:ext uri="{BB962C8B-B14F-4D97-AF65-F5344CB8AC3E}">
        <p14:creationId xmlns:p14="http://schemas.microsoft.com/office/powerpoint/2010/main" val="2187570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endParaRPr lang="en-US" sz="2400" b="1" dirty="0" smtClean="0">
              <a:latin typeface="Bookman Old Style" pitchFamily="18" charset="0"/>
            </a:endParaRPr>
          </a:p>
          <a:p>
            <a:pPr marL="0" indent="0">
              <a:buNone/>
            </a:pPr>
            <a:r>
              <a:rPr lang="en-US" sz="2400" b="1" dirty="0" smtClean="0">
                <a:solidFill>
                  <a:srgbClr val="FF0000"/>
                </a:solidFill>
                <a:latin typeface="Bookman Old Style" pitchFamily="18" charset="0"/>
              </a:rPr>
              <a:t>Question 3: </a:t>
            </a:r>
            <a:r>
              <a:rPr lang="en-US" sz="2400" dirty="0" smtClean="0">
                <a:latin typeface="Bookman Old Style" pitchFamily="18" charset="0"/>
              </a:rPr>
              <a:t>Draw </a:t>
            </a:r>
            <a:r>
              <a:rPr lang="en-US" sz="2400" dirty="0">
                <a:latin typeface="Bookman Old Style" pitchFamily="18" charset="0"/>
              </a:rPr>
              <a:t>the binary search tree (BST) for the following sequence of data:</a:t>
            </a:r>
          </a:p>
          <a:p>
            <a:pPr marL="0" indent="0">
              <a:buNone/>
            </a:pPr>
            <a:r>
              <a:rPr lang="en-US" sz="2400" b="1" dirty="0">
                <a:solidFill>
                  <a:srgbClr val="FF0000"/>
                </a:solidFill>
                <a:latin typeface="Bookman Old Style" pitchFamily="18" charset="0"/>
              </a:rPr>
              <a:t>10, 30, 50, 40, 60, 100, 5, 2</a:t>
            </a:r>
          </a:p>
          <a:p>
            <a:pPr marL="0" indent="0">
              <a:buNone/>
            </a:pPr>
            <a:r>
              <a:rPr lang="en-US" sz="2400" dirty="0">
                <a:latin typeface="Bookman Old Style" pitchFamily="18" charset="0"/>
              </a:rPr>
              <a:t> </a:t>
            </a:r>
            <a:endParaRPr lang="en-US" sz="2400" b="1" dirty="0">
              <a:latin typeface="Bookman Old Style" pitchFamily="18" charset="0"/>
            </a:endParaRPr>
          </a:p>
          <a:p>
            <a:pPr marL="0" indent="0">
              <a:buNone/>
            </a:pPr>
            <a:r>
              <a:rPr lang="en-US" sz="2400" b="1" dirty="0">
                <a:solidFill>
                  <a:srgbClr val="FF0000"/>
                </a:solidFill>
                <a:latin typeface="Bookman Old Style" pitchFamily="18" charset="0"/>
              </a:rPr>
              <a:t>Question 4</a:t>
            </a:r>
            <a:r>
              <a:rPr lang="en-US" sz="2400" b="1" dirty="0" smtClean="0">
                <a:solidFill>
                  <a:srgbClr val="FF0000"/>
                </a:solidFill>
                <a:latin typeface="Bookman Old Style" pitchFamily="18" charset="0"/>
              </a:rPr>
              <a:t>: </a:t>
            </a:r>
            <a:r>
              <a:rPr lang="en-US" sz="2400" dirty="0" smtClean="0">
                <a:latin typeface="Bookman Old Style" pitchFamily="18" charset="0"/>
              </a:rPr>
              <a:t>Construct </a:t>
            </a:r>
            <a:r>
              <a:rPr lang="en-US" sz="2400" dirty="0">
                <a:latin typeface="Bookman Old Style" pitchFamily="18" charset="0"/>
              </a:rPr>
              <a:t>a Binary Search Tree by inserting the following sequence of numbers...</a:t>
            </a:r>
          </a:p>
          <a:p>
            <a:pPr marL="0" indent="0">
              <a:buNone/>
            </a:pPr>
            <a:r>
              <a:rPr lang="en-US" sz="2400" b="1" dirty="0" smtClean="0">
                <a:solidFill>
                  <a:srgbClr val="FF0000"/>
                </a:solidFill>
                <a:latin typeface="Bookman Old Style" pitchFamily="18" charset="0"/>
              </a:rPr>
              <a:t>14</a:t>
            </a:r>
            <a:r>
              <a:rPr lang="en-US" sz="2400" b="1" dirty="0">
                <a:solidFill>
                  <a:srgbClr val="FF0000"/>
                </a:solidFill>
                <a:latin typeface="Bookman Old Style" pitchFamily="18" charset="0"/>
              </a:rPr>
              <a:t>, 15, 4, 9, 7, 18, 3, 5, 16, 4, 20, 17, 9, 14, </a:t>
            </a:r>
            <a:r>
              <a:rPr lang="en-US" sz="2400" b="1" dirty="0" smtClean="0">
                <a:solidFill>
                  <a:srgbClr val="FF0000"/>
                </a:solidFill>
                <a:latin typeface="Bookman Old Style" pitchFamily="18" charset="0"/>
              </a:rPr>
              <a:t>5</a:t>
            </a:r>
          </a:p>
          <a:p>
            <a:pPr marL="0" indent="0">
              <a:buNone/>
            </a:pPr>
            <a:endParaRPr lang="en-US" sz="2400" b="1" dirty="0">
              <a:latin typeface="Bookman Old Style" pitchFamily="18" charset="0"/>
            </a:endParaRPr>
          </a:p>
          <a:p>
            <a:pPr marL="0" indent="0">
              <a:buNone/>
            </a:pPr>
            <a:r>
              <a:rPr lang="en-US" sz="2400" b="1" dirty="0">
                <a:solidFill>
                  <a:srgbClr val="FF0000"/>
                </a:solidFill>
                <a:latin typeface="Bookman Old Style" pitchFamily="18" charset="0"/>
              </a:rPr>
              <a:t>Question 5</a:t>
            </a:r>
            <a:r>
              <a:rPr lang="en-US" sz="2400" b="1" dirty="0" smtClean="0">
                <a:solidFill>
                  <a:srgbClr val="FF0000"/>
                </a:solidFill>
                <a:latin typeface="Bookman Old Style" pitchFamily="18" charset="0"/>
              </a:rPr>
              <a:t>: </a:t>
            </a:r>
            <a:r>
              <a:rPr lang="en-US" sz="2400" dirty="0">
                <a:latin typeface="Bookman Old Style" pitchFamily="18" charset="0"/>
              </a:rPr>
              <a:t>Construct a Binary Search Tree by inserting the following sequence of </a:t>
            </a:r>
            <a:r>
              <a:rPr lang="en-US" sz="2400" dirty="0" smtClean="0">
                <a:latin typeface="Bookman Old Style" pitchFamily="18" charset="0"/>
              </a:rPr>
              <a:t>numbers…</a:t>
            </a:r>
            <a:endParaRPr lang="en-US" sz="2400" dirty="0">
              <a:latin typeface="Bookman Old Style" pitchFamily="18" charset="0"/>
            </a:endParaRPr>
          </a:p>
          <a:p>
            <a:pPr marL="0" indent="0">
              <a:buNone/>
            </a:pPr>
            <a:r>
              <a:rPr lang="en-US" sz="2400" b="1" dirty="0">
                <a:solidFill>
                  <a:srgbClr val="FF0000"/>
                </a:solidFill>
                <a:latin typeface="Bookman Old Style" pitchFamily="18" charset="0"/>
              </a:rPr>
              <a:t>25, 20, 36, 10, 22, 30, 40, 28, 38, 48, 45, 50, 12, 15, </a:t>
            </a:r>
            <a:r>
              <a:rPr lang="en-US" sz="2400" b="1" dirty="0" smtClean="0">
                <a:solidFill>
                  <a:srgbClr val="FF0000"/>
                </a:solidFill>
                <a:latin typeface="Bookman Old Style" pitchFamily="18" charset="0"/>
              </a:rPr>
              <a:t>5</a:t>
            </a:r>
            <a:endParaRPr lang="en-US" sz="2400" b="1" dirty="0">
              <a:solidFill>
                <a:srgbClr val="FF0000"/>
              </a:solidFill>
              <a:latin typeface="Bookman Old Style" pitchFamily="18" charset="0"/>
            </a:endParaRPr>
          </a:p>
          <a:p>
            <a:pPr marL="0" indent="0">
              <a:buNone/>
            </a:pPr>
            <a:endParaRPr lang="en-US" sz="2400" dirty="0">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8330954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0"/>
            <a:ext cx="9067800" cy="6858000"/>
          </a:xfrm>
        </p:spPr>
        <p:txBody>
          <a:bodyPr/>
          <a:lstStyle/>
          <a:p>
            <a:pPr marL="0" indent="0">
              <a:buNone/>
            </a:pPr>
            <a:r>
              <a:rPr lang="en-US" b="1" dirty="0" smtClean="0">
                <a:solidFill>
                  <a:srgbClr val="FF0000"/>
                </a:solidFill>
                <a:latin typeface="Bookman Old Style" pitchFamily="18" charset="0"/>
              </a:rPr>
              <a:t>AVL Tree:</a:t>
            </a:r>
            <a:endParaRPr lang="en-US" b="1" dirty="0">
              <a:solidFill>
                <a:srgbClr val="FF0000"/>
              </a:solidFill>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73</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4800600"/>
          </a:xfrm>
          <a:prstGeom prst="rect">
            <a:avLst/>
          </a:prstGeom>
        </p:spPr>
      </p:pic>
    </p:spTree>
    <p:extLst>
      <p:ext uri="{BB962C8B-B14F-4D97-AF65-F5344CB8AC3E}">
        <p14:creationId xmlns:p14="http://schemas.microsoft.com/office/powerpoint/2010/main" val="42451603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295400"/>
            <a:ext cx="9067800" cy="368144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2056703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533400"/>
            <a:ext cx="8915400" cy="4943309"/>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20567039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304800"/>
            <a:ext cx="6629400" cy="6241249"/>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20567039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452" y="990600"/>
            <a:ext cx="7365132" cy="4495799"/>
          </a:xfrm>
          <a:prstGeom prst="rect">
            <a:avLst/>
          </a:prstGeom>
        </p:spPr>
      </p:pic>
    </p:spTree>
    <p:extLst>
      <p:ext uri="{BB962C8B-B14F-4D97-AF65-F5344CB8AC3E}">
        <p14:creationId xmlns:p14="http://schemas.microsoft.com/office/powerpoint/2010/main" val="20567039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07" y="381000"/>
            <a:ext cx="8203162" cy="5714999"/>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1774823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838200"/>
            <a:ext cx="9067800" cy="4571999"/>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1826882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676400"/>
            <a:ext cx="8915400" cy="3048000"/>
          </a:xfrm>
        </p:spPr>
      </p:pic>
      <p:sp>
        <p:nvSpPr>
          <p:cNvPr id="5" name="TextBox 4"/>
          <p:cNvSpPr txBox="1"/>
          <p:nvPr/>
        </p:nvSpPr>
        <p:spPr>
          <a:xfrm>
            <a:off x="533400" y="4920734"/>
            <a:ext cx="8001000" cy="830997"/>
          </a:xfrm>
          <a:prstGeom prst="rect">
            <a:avLst/>
          </a:prstGeom>
          <a:noFill/>
        </p:spPr>
        <p:txBody>
          <a:bodyPr wrap="square" rtlCol="0">
            <a:spAutoFit/>
          </a:bodyPr>
          <a:lstStyle/>
          <a:p>
            <a:pPr algn="ctr"/>
            <a:r>
              <a:rPr lang="en-US" sz="2400" dirty="0">
                <a:latin typeface="Bookman Old Style" pitchFamily="18" charset="0"/>
              </a:rPr>
              <a:t>T</a:t>
            </a:r>
            <a:r>
              <a:rPr lang="en-US" sz="2400" dirty="0" smtClean="0">
                <a:latin typeface="Bookman Old Style" pitchFamily="18" charset="0"/>
              </a:rPr>
              <a:t>hese figures are not a tree it is graph because there exist loop or cycle. </a:t>
            </a:r>
            <a:endParaRPr lang="en-US" sz="2400" dirty="0">
              <a:latin typeface="Bookman Old Style" pitchFamily="18" charset="0"/>
            </a:endParaRPr>
          </a:p>
        </p:txBody>
      </p:sp>
      <p:sp>
        <p:nvSpPr>
          <p:cNvPr id="6" name="TextBox 5"/>
          <p:cNvSpPr txBox="1"/>
          <p:nvPr/>
        </p:nvSpPr>
        <p:spPr>
          <a:xfrm>
            <a:off x="1066800" y="4267200"/>
            <a:ext cx="685800" cy="381000"/>
          </a:xfrm>
          <a:prstGeom prst="rect">
            <a:avLst/>
          </a:prstGeom>
          <a:noFill/>
        </p:spPr>
        <p:txBody>
          <a:bodyPr wrap="square" rtlCol="0">
            <a:spAutoFit/>
          </a:bodyPr>
          <a:lstStyle/>
          <a:p>
            <a:r>
              <a:rPr lang="en-US" dirty="0" smtClean="0">
                <a:solidFill>
                  <a:schemeClr val="bg2">
                    <a:lumMod val="25000"/>
                  </a:schemeClr>
                </a:solidFill>
                <a:latin typeface="Times New Roman" pitchFamily="18" charset="0"/>
                <a:cs typeface="Times New Roman" pitchFamily="18" charset="0"/>
              </a:rPr>
              <a:t>cycle</a:t>
            </a:r>
            <a:endParaRPr lang="en-US" dirty="0">
              <a:solidFill>
                <a:schemeClr val="bg2">
                  <a:lumMod val="25000"/>
                </a:schemeClr>
              </a:solidFill>
              <a:latin typeface="Times New Roman" pitchFamily="18" charset="0"/>
              <a:cs typeface="Times New Roman" pitchFamily="18" charset="0"/>
            </a:endParaRPr>
          </a:p>
        </p:txBody>
      </p:sp>
      <p:sp>
        <p:nvSpPr>
          <p:cNvPr id="7" name="Footer Placeholder 6"/>
          <p:cNvSpPr>
            <a:spLocks noGrp="1"/>
          </p:cNvSpPr>
          <p:nvPr>
            <p:ph type="ftr" sz="quarter" idx="11"/>
          </p:nvPr>
        </p:nvSpPr>
        <p:spPr/>
        <p:txBody>
          <a:bodyPr/>
          <a:lstStyle/>
          <a:p>
            <a:r>
              <a:rPr lang="en-US" smtClean="0"/>
              <a:t>Er. Jendi Bade Shrestha</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8750559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0"/>
            <a:ext cx="9067800" cy="6858000"/>
          </a:xfrm>
        </p:spPr>
        <p:txBody>
          <a:bodyPr>
            <a:normAutofit/>
          </a:bodyPr>
          <a:lstStyle/>
          <a:p>
            <a:pPr marL="0" indent="0">
              <a:buNone/>
            </a:pPr>
            <a:endParaRPr lang="en-US" sz="2400" b="1" dirty="0" smtClean="0">
              <a:latin typeface="Bookman Old Style" pitchFamily="18" charset="0"/>
            </a:endParaRPr>
          </a:p>
          <a:p>
            <a:pPr marL="0" indent="0">
              <a:buNone/>
            </a:pPr>
            <a:r>
              <a:rPr lang="en-US" sz="2400" b="1" dirty="0" smtClean="0">
                <a:solidFill>
                  <a:srgbClr val="FF0000"/>
                </a:solidFill>
                <a:latin typeface="Bookman Old Style" pitchFamily="18" charset="0"/>
              </a:rPr>
              <a:t>There are four rotations and they are classified into two types:</a:t>
            </a:r>
            <a:endParaRPr lang="en-US" sz="2400" b="1" dirty="0">
              <a:solidFill>
                <a:srgbClr val="FF0000"/>
              </a:solidFill>
              <a:latin typeface="Bookman Old Style"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61410"/>
            <a:ext cx="7939087" cy="4177389"/>
          </a:xfrm>
          <a:prstGeom prst="rect">
            <a:avLst/>
          </a:prstGeo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805295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52400"/>
            <a:ext cx="9067800" cy="6705600"/>
          </a:xfrm>
        </p:spPr>
        <p:txBody>
          <a:bodyPr>
            <a:normAutofit/>
          </a:bodyPr>
          <a:lstStyle/>
          <a:p>
            <a:pPr marL="0" indent="0">
              <a:buNone/>
            </a:pPr>
            <a:r>
              <a:rPr lang="en-US" sz="2400" b="1" dirty="0" smtClean="0">
                <a:solidFill>
                  <a:srgbClr val="FF0000"/>
                </a:solidFill>
                <a:latin typeface="Bookman Old Style" pitchFamily="18" charset="0"/>
              </a:rPr>
              <a:t>Rule:</a:t>
            </a:r>
          </a:p>
          <a:p>
            <a:pPr marL="457200" indent="-457200">
              <a:buAutoNum type="arabicPeriod"/>
            </a:pPr>
            <a:r>
              <a:rPr lang="en-US" sz="2400" b="1" dirty="0" smtClean="0">
                <a:solidFill>
                  <a:srgbClr val="FF0000"/>
                </a:solidFill>
                <a:latin typeface="Bookman Old Style" pitchFamily="18" charset="0"/>
              </a:rPr>
              <a:t>Right of Right:</a:t>
            </a:r>
            <a:r>
              <a:rPr lang="en-US" sz="2400" b="1" dirty="0" smtClean="0">
                <a:solidFill>
                  <a:srgbClr val="00B050"/>
                </a:solidFill>
                <a:latin typeface="Bookman Old Style" pitchFamily="18" charset="0"/>
              </a:rPr>
              <a:t> (Rotate-Left or Left Rotation)</a:t>
            </a:r>
          </a:p>
          <a:p>
            <a:pPr>
              <a:buFont typeface="Wingdings" pitchFamily="2" charset="2"/>
              <a:buChar char="Ø"/>
            </a:pPr>
            <a:r>
              <a:rPr lang="en-US" sz="2400" dirty="0" smtClean="0">
                <a:latin typeface="Bookman Old Style" pitchFamily="18" charset="0"/>
              </a:rPr>
              <a:t>To understand </a:t>
            </a:r>
            <a:r>
              <a:rPr lang="en-US" sz="2400" dirty="0">
                <a:latin typeface="Bookman Old Style" pitchFamily="18" charset="0"/>
              </a:rPr>
              <a:t>Left </a:t>
            </a:r>
            <a:r>
              <a:rPr lang="en-US" sz="2400" dirty="0" smtClean="0">
                <a:latin typeface="Bookman Old Style" pitchFamily="18" charset="0"/>
              </a:rPr>
              <a:t>Rotation, Let us consider the following insertion operations into an AVL Tree…</a:t>
            </a:r>
          </a:p>
          <a:p>
            <a:pPr>
              <a:buFont typeface="Wingdings" pitchFamily="2" charset="2"/>
              <a:buChar char="Ø"/>
            </a:pPr>
            <a:endParaRPr lang="en-US" sz="2400" dirty="0">
              <a:latin typeface="Bookman Old Style"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3574"/>
            <a:ext cx="9067800" cy="4010026"/>
          </a:xfrm>
          <a:prstGeom prst="rect">
            <a:avLst/>
          </a:prstGeom>
        </p:spPr>
      </p:pic>
      <p:sp>
        <p:nvSpPr>
          <p:cNvPr id="5" name="TextBox 4"/>
          <p:cNvSpPr txBox="1"/>
          <p:nvPr/>
        </p:nvSpPr>
        <p:spPr>
          <a:xfrm>
            <a:off x="3200400" y="5574268"/>
            <a:ext cx="3429000" cy="461665"/>
          </a:xfrm>
          <a:prstGeom prst="rect">
            <a:avLst/>
          </a:prstGeom>
          <a:noFill/>
        </p:spPr>
        <p:txBody>
          <a:bodyPr wrap="square" rtlCol="0">
            <a:spAutoFit/>
          </a:bodyPr>
          <a:lstStyle/>
          <a:p>
            <a:r>
              <a:rPr lang="en-US" sz="2400" b="1" dirty="0" smtClean="0">
                <a:solidFill>
                  <a:srgbClr val="B54EC0"/>
                </a:solidFill>
                <a:latin typeface="+mj-lt"/>
              </a:rPr>
              <a:t>Rotate-left</a:t>
            </a:r>
            <a:endParaRPr lang="en-US" sz="2400" b="1" dirty="0">
              <a:solidFill>
                <a:srgbClr val="B54EC0"/>
              </a:solidFill>
              <a:latin typeface="+mj-lt"/>
            </a:endParaRPr>
          </a:p>
        </p:txBody>
      </p:sp>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extBox 6"/>
          <p:cNvSpPr txBox="1"/>
          <p:nvPr/>
        </p:nvSpPr>
        <p:spPr>
          <a:xfrm>
            <a:off x="255894" y="5712767"/>
            <a:ext cx="2331493" cy="461665"/>
          </a:xfrm>
          <a:prstGeom prst="rect">
            <a:avLst/>
          </a:prstGeom>
          <a:noFill/>
        </p:spPr>
        <p:txBody>
          <a:bodyPr wrap="square" rtlCol="0">
            <a:spAutoFit/>
          </a:bodyPr>
          <a:lstStyle/>
          <a:p>
            <a:r>
              <a:rPr lang="en-US" sz="2400" b="1" dirty="0" smtClean="0">
                <a:solidFill>
                  <a:srgbClr val="B54EC0"/>
                </a:solidFill>
                <a:latin typeface="+mj-lt"/>
              </a:rPr>
              <a:t>Right of Right</a:t>
            </a:r>
            <a:endParaRPr lang="en-US" sz="2400" b="1" dirty="0">
              <a:solidFill>
                <a:srgbClr val="B54EC0"/>
              </a:solidFill>
              <a:latin typeface="+mj-lt"/>
            </a:endParaRPr>
          </a:p>
        </p:txBody>
      </p:sp>
    </p:spTree>
    <p:extLst>
      <p:ext uri="{BB962C8B-B14F-4D97-AF65-F5344CB8AC3E}">
        <p14:creationId xmlns:p14="http://schemas.microsoft.com/office/powerpoint/2010/main" val="3308513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0"/>
            <a:ext cx="9067800" cy="6858000"/>
          </a:xfrm>
        </p:spPr>
        <p:txBody>
          <a:bodyPr>
            <a:normAutofit/>
          </a:bodyPr>
          <a:lstStyle/>
          <a:p>
            <a:pPr marL="0" indent="0">
              <a:buNone/>
            </a:pPr>
            <a:endParaRPr lang="en-US" sz="2400" b="1" dirty="0" smtClean="0">
              <a:solidFill>
                <a:srgbClr val="FF0000"/>
              </a:solidFill>
              <a:latin typeface="Bookman Old Style" pitchFamily="18" charset="0"/>
            </a:endParaRPr>
          </a:p>
          <a:p>
            <a:pPr marL="0" indent="0">
              <a:buNone/>
            </a:pPr>
            <a:r>
              <a:rPr lang="en-US" sz="2400" b="1" dirty="0" smtClean="0">
                <a:solidFill>
                  <a:srgbClr val="FF0000"/>
                </a:solidFill>
                <a:latin typeface="Bookman Old Style" pitchFamily="18" charset="0"/>
              </a:rPr>
              <a:t>2. Left of Left: </a:t>
            </a:r>
            <a:r>
              <a:rPr lang="en-US" sz="2400" b="1" dirty="0">
                <a:solidFill>
                  <a:srgbClr val="00B050"/>
                </a:solidFill>
                <a:latin typeface="Bookman Old Style" pitchFamily="18" charset="0"/>
              </a:rPr>
              <a:t>(</a:t>
            </a:r>
            <a:r>
              <a:rPr lang="en-US" sz="2400" b="1" dirty="0" smtClean="0">
                <a:solidFill>
                  <a:srgbClr val="00B050"/>
                </a:solidFill>
                <a:latin typeface="Bookman Old Style" pitchFamily="18" charset="0"/>
              </a:rPr>
              <a:t>Rotate-Right </a:t>
            </a:r>
            <a:r>
              <a:rPr lang="en-US" sz="2400" b="1" dirty="0">
                <a:solidFill>
                  <a:srgbClr val="00B050"/>
                </a:solidFill>
                <a:latin typeface="Bookman Old Style" pitchFamily="18" charset="0"/>
              </a:rPr>
              <a:t>or </a:t>
            </a:r>
            <a:r>
              <a:rPr lang="en-US" sz="2400" b="1" dirty="0" smtClean="0">
                <a:solidFill>
                  <a:srgbClr val="00B050"/>
                </a:solidFill>
                <a:latin typeface="Bookman Old Style" pitchFamily="18" charset="0"/>
              </a:rPr>
              <a:t>Right </a:t>
            </a:r>
            <a:r>
              <a:rPr lang="en-US" sz="2400" b="1" dirty="0">
                <a:solidFill>
                  <a:srgbClr val="00B050"/>
                </a:solidFill>
                <a:latin typeface="Bookman Old Style" pitchFamily="18" charset="0"/>
              </a:rPr>
              <a:t>Rotation)</a:t>
            </a:r>
          </a:p>
          <a:p>
            <a:pPr>
              <a:buFont typeface="Wingdings" pitchFamily="2" charset="2"/>
              <a:buChar char="Ø"/>
            </a:pPr>
            <a:r>
              <a:rPr lang="en-US" sz="2400" dirty="0">
                <a:latin typeface="Bookman Old Style" pitchFamily="18" charset="0"/>
              </a:rPr>
              <a:t>To understand </a:t>
            </a:r>
            <a:r>
              <a:rPr lang="en-US" sz="2400" dirty="0" smtClean="0">
                <a:latin typeface="Bookman Old Style" pitchFamily="18" charset="0"/>
              </a:rPr>
              <a:t>Right </a:t>
            </a:r>
            <a:r>
              <a:rPr lang="en-US" sz="2400" dirty="0">
                <a:latin typeface="Bookman Old Style" pitchFamily="18" charset="0"/>
              </a:rPr>
              <a:t>Rotation, Let us consider the following insertion operations into an AVL Tree…</a:t>
            </a:r>
          </a:p>
          <a:p>
            <a:pPr marL="0" indent="0">
              <a:buNone/>
            </a:pP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4" y="1947862"/>
            <a:ext cx="9126116" cy="3767138"/>
          </a:xfrm>
          <a:prstGeom prst="rect">
            <a:avLst/>
          </a:prstGeom>
        </p:spPr>
      </p:pic>
      <p:sp>
        <p:nvSpPr>
          <p:cNvPr id="4" name="TextBox 3"/>
          <p:cNvSpPr txBox="1"/>
          <p:nvPr/>
        </p:nvSpPr>
        <p:spPr>
          <a:xfrm>
            <a:off x="3200400" y="5484166"/>
            <a:ext cx="3429000" cy="461665"/>
          </a:xfrm>
          <a:prstGeom prst="rect">
            <a:avLst/>
          </a:prstGeom>
          <a:noFill/>
        </p:spPr>
        <p:txBody>
          <a:bodyPr wrap="square" rtlCol="0">
            <a:spAutoFit/>
          </a:bodyPr>
          <a:lstStyle/>
          <a:p>
            <a:r>
              <a:rPr lang="en-US" sz="2400" b="1" dirty="0" smtClean="0">
                <a:solidFill>
                  <a:srgbClr val="B54EC0"/>
                </a:solidFill>
                <a:latin typeface="+mj-lt"/>
              </a:rPr>
              <a:t>Rotate-Right</a:t>
            </a:r>
            <a:endParaRPr lang="en-US" sz="2400" b="1" dirty="0">
              <a:solidFill>
                <a:srgbClr val="B54EC0"/>
              </a:solidFill>
              <a:latin typeface="+mj-lt"/>
            </a:endParaRPr>
          </a:p>
        </p:txBody>
      </p:sp>
      <p:sp>
        <p:nvSpPr>
          <p:cNvPr id="5" name="Footer Placeholder 4"/>
          <p:cNvSpPr>
            <a:spLocks noGrp="1"/>
          </p:cNvSpPr>
          <p:nvPr>
            <p:ph type="ftr" sz="quarter" idx="11"/>
          </p:nvPr>
        </p:nvSpPr>
        <p:spPr/>
        <p:txBody>
          <a:bodyPr/>
          <a:lstStyle/>
          <a:p>
            <a:r>
              <a:rPr lang="en-US" smtClean="0"/>
              <a:t>Er. Jendi Bade Shrestha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extBox 6"/>
          <p:cNvSpPr txBox="1"/>
          <p:nvPr/>
        </p:nvSpPr>
        <p:spPr>
          <a:xfrm>
            <a:off x="152400" y="5768452"/>
            <a:ext cx="3429000" cy="461665"/>
          </a:xfrm>
          <a:prstGeom prst="rect">
            <a:avLst/>
          </a:prstGeom>
          <a:noFill/>
        </p:spPr>
        <p:txBody>
          <a:bodyPr wrap="square" rtlCol="0">
            <a:spAutoFit/>
          </a:bodyPr>
          <a:lstStyle/>
          <a:p>
            <a:r>
              <a:rPr lang="en-US" sz="2400" b="1" dirty="0" smtClean="0">
                <a:solidFill>
                  <a:srgbClr val="B54EC0"/>
                </a:solidFill>
              </a:rPr>
              <a:t>Left of Left</a:t>
            </a:r>
            <a:endParaRPr lang="en-US" sz="2400" b="1" dirty="0">
              <a:solidFill>
                <a:srgbClr val="B54EC0"/>
              </a:solidFill>
            </a:endParaRPr>
          </a:p>
        </p:txBody>
      </p:sp>
    </p:spTree>
    <p:extLst>
      <p:ext uri="{BB962C8B-B14F-4D97-AF65-F5344CB8AC3E}">
        <p14:creationId xmlns:p14="http://schemas.microsoft.com/office/powerpoint/2010/main" val="10132415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0"/>
            <a:ext cx="9067800" cy="6858000"/>
          </a:xfrm>
        </p:spPr>
        <p:txBody>
          <a:bodyPr>
            <a:normAutofit/>
          </a:bodyPr>
          <a:lstStyle/>
          <a:p>
            <a:pPr marL="0" indent="0">
              <a:buNone/>
            </a:pPr>
            <a:r>
              <a:rPr lang="en-US" sz="2400" b="1" dirty="0" smtClean="0">
                <a:solidFill>
                  <a:srgbClr val="FF0000"/>
                </a:solidFill>
                <a:latin typeface="Bookman Old Style" pitchFamily="18" charset="0"/>
              </a:rPr>
              <a:t>3. </a:t>
            </a:r>
            <a:r>
              <a:rPr lang="en-US" sz="2400" b="1" dirty="0">
                <a:solidFill>
                  <a:srgbClr val="FF0000"/>
                </a:solidFill>
                <a:latin typeface="Bookman Old Style" pitchFamily="18" charset="0"/>
              </a:rPr>
              <a:t>Left of </a:t>
            </a:r>
            <a:r>
              <a:rPr lang="en-US" sz="2400" b="1" dirty="0" smtClean="0">
                <a:solidFill>
                  <a:srgbClr val="FF0000"/>
                </a:solidFill>
                <a:latin typeface="Bookman Old Style" pitchFamily="18" charset="0"/>
              </a:rPr>
              <a:t>Right (Left Right Rotation): </a:t>
            </a:r>
          </a:p>
          <a:p>
            <a:pPr marL="457200" indent="-457200">
              <a:buAutoNum type="alphaLcPeriod"/>
            </a:pPr>
            <a:r>
              <a:rPr lang="en-US" sz="2400" b="1" dirty="0" smtClean="0">
                <a:solidFill>
                  <a:srgbClr val="00B050"/>
                </a:solidFill>
                <a:latin typeface="Bookman Old Style" pitchFamily="18" charset="0"/>
              </a:rPr>
              <a:t>Rotate Left</a:t>
            </a:r>
          </a:p>
          <a:p>
            <a:pPr marL="457200" indent="-457200">
              <a:buAutoNum type="alphaLcPeriod"/>
            </a:pPr>
            <a:r>
              <a:rPr lang="en-US" sz="2400" b="1" dirty="0" smtClean="0">
                <a:solidFill>
                  <a:srgbClr val="00B050"/>
                </a:solidFill>
                <a:latin typeface="Bookman Old Style" pitchFamily="18" charset="0"/>
              </a:rPr>
              <a:t>Rotate Right</a:t>
            </a:r>
            <a:endParaRPr lang="en-US" sz="2400" b="1" dirty="0">
              <a:solidFill>
                <a:srgbClr val="00B050"/>
              </a:solidFill>
              <a:latin typeface="Bookman Old Style" pitchFamily="18" charset="0"/>
            </a:endParaRPr>
          </a:p>
          <a:p>
            <a:pPr>
              <a:buFont typeface="Wingdings" pitchFamily="2" charset="2"/>
              <a:buChar char="Ø"/>
            </a:pPr>
            <a:r>
              <a:rPr lang="en-US" sz="2400" dirty="0">
                <a:latin typeface="Bookman Old Style" pitchFamily="18" charset="0"/>
              </a:rPr>
              <a:t>To understand </a:t>
            </a:r>
            <a:r>
              <a:rPr lang="en-US" sz="2400" dirty="0" smtClean="0">
                <a:latin typeface="Bookman Old Style" pitchFamily="18" charset="0"/>
              </a:rPr>
              <a:t>Left Right </a:t>
            </a:r>
            <a:r>
              <a:rPr lang="en-US" sz="2400" dirty="0">
                <a:latin typeface="Bookman Old Style" pitchFamily="18" charset="0"/>
              </a:rPr>
              <a:t>Rotation, Let us consider the following insertion operations into an AVL Tree</a:t>
            </a:r>
            <a:r>
              <a:rPr lang="en-US" sz="2400" dirty="0" smtClean="0">
                <a:latin typeface="Bookman Old Style" pitchFamily="18" charset="0"/>
              </a:rPr>
              <a:t>…</a:t>
            </a:r>
          </a:p>
          <a:p>
            <a:pPr>
              <a:buFont typeface="Wingdings" pitchFamily="2" charset="2"/>
              <a:buChar char="Ø"/>
            </a:pPr>
            <a:endParaRPr lang="en-US" sz="2400" dirty="0" smtClean="0">
              <a:latin typeface="Bookman Old Style" pitchFamily="18" charset="0"/>
            </a:endParaRPr>
          </a:p>
          <a:p>
            <a:pPr>
              <a:buFont typeface="Wingdings" pitchFamily="2" charset="2"/>
              <a:buChar char="Ø"/>
            </a:pPr>
            <a:endParaRPr lang="en-US" sz="2400" dirty="0">
              <a:latin typeface="Bookman Old Style" pitchFamily="18" charset="0"/>
            </a:endParaRPr>
          </a:p>
          <a:p>
            <a:pPr marL="0" indent="0">
              <a:buNone/>
            </a:pP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3268"/>
            <a:ext cx="9144000" cy="3640332"/>
          </a:xfrm>
          <a:prstGeom prst="rect">
            <a:avLst/>
          </a:prstGeom>
        </p:spPr>
      </p:pic>
      <p:sp>
        <p:nvSpPr>
          <p:cNvPr id="4" name="TextBox 3"/>
          <p:cNvSpPr txBox="1"/>
          <p:nvPr/>
        </p:nvSpPr>
        <p:spPr>
          <a:xfrm>
            <a:off x="2105890" y="5314890"/>
            <a:ext cx="2847110" cy="400110"/>
          </a:xfrm>
          <a:prstGeom prst="rect">
            <a:avLst/>
          </a:prstGeom>
          <a:noFill/>
        </p:spPr>
        <p:txBody>
          <a:bodyPr wrap="square" rtlCol="0">
            <a:spAutoFit/>
          </a:bodyPr>
          <a:lstStyle/>
          <a:p>
            <a:r>
              <a:rPr lang="en-US" sz="2000" b="1" dirty="0" smtClean="0">
                <a:solidFill>
                  <a:srgbClr val="00B050"/>
                </a:solidFill>
                <a:latin typeface="Bookman Old Style" pitchFamily="18" charset="0"/>
              </a:rPr>
              <a:t>a. Rotate-Left</a:t>
            </a:r>
            <a:endParaRPr lang="en-US" sz="2000" b="1" dirty="0">
              <a:solidFill>
                <a:srgbClr val="00B050"/>
              </a:solidFill>
              <a:latin typeface="Bookman Old Style" pitchFamily="18" charset="0"/>
            </a:endParaRPr>
          </a:p>
        </p:txBody>
      </p:sp>
      <p:sp>
        <p:nvSpPr>
          <p:cNvPr id="5" name="TextBox 4"/>
          <p:cNvSpPr txBox="1"/>
          <p:nvPr/>
        </p:nvSpPr>
        <p:spPr>
          <a:xfrm>
            <a:off x="4953000" y="5329535"/>
            <a:ext cx="2362200" cy="400110"/>
          </a:xfrm>
          <a:prstGeom prst="rect">
            <a:avLst/>
          </a:prstGeom>
          <a:noFill/>
        </p:spPr>
        <p:txBody>
          <a:bodyPr wrap="square" rtlCol="0">
            <a:spAutoFit/>
          </a:bodyPr>
          <a:lstStyle/>
          <a:p>
            <a:r>
              <a:rPr lang="en-US" sz="2000" b="1" dirty="0" smtClean="0">
                <a:solidFill>
                  <a:srgbClr val="00B050"/>
                </a:solidFill>
                <a:latin typeface="Bookman Old Style" pitchFamily="18" charset="0"/>
              </a:rPr>
              <a:t>b. Rotate-Right</a:t>
            </a:r>
            <a:endParaRPr lang="en-US" sz="2000" b="1" dirty="0">
              <a:solidFill>
                <a:srgbClr val="00B050"/>
              </a:solidFill>
              <a:latin typeface="Bookman Old Style" pitchFamily="18" charset="0"/>
            </a:endParaRPr>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83</a:t>
            </a:fld>
            <a:endParaRPr lang="en-US"/>
          </a:p>
        </p:txBody>
      </p:sp>
      <p:sp>
        <p:nvSpPr>
          <p:cNvPr id="8" name="TextBox 7"/>
          <p:cNvSpPr txBox="1"/>
          <p:nvPr/>
        </p:nvSpPr>
        <p:spPr>
          <a:xfrm>
            <a:off x="76200" y="5715000"/>
            <a:ext cx="2847110" cy="400110"/>
          </a:xfrm>
          <a:prstGeom prst="rect">
            <a:avLst/>
          </a:prstGeom>
          <a:noFill/>
        </p:spPr>
        <p:txBody>
          <a:bodyPr wrap="square" rtlCol="0">
            <a:spAutoFit/>
          </a:bodyPr>
          <a:lstStyle/>
          <a:p>
            <a:r>
              <a:rPr lang="en-US" sz="2000" b="1" dirty="0" smtClean="0">
                <a:solidFill>
                  <a:srgbClr val="00B050"/>
                </a:solidFill>
                <a:latin typeface="Bookman Old Style" pitchFamily="18" charset="0"/>
              </a:rPr>
              <a:t>Left of Right</a:t>
            </a:r>
            <a:endParaRPr lang="en-US" sz="2000" b="1" dirty="0">
              <a:solidFill>
                <a:srgbClr val="00B050"/>
              </a:solidFill>
              <a:latin typeface="Bookman Old Style" pitchFamily="18" charset="0"/>
            </a:endParaRPr>
          </a:p>
        </p:txBody>
      </p:sp>
    </p:spTree>
    <p:extLst>
      <p:ext uri="{BB962C8B-B14F-4D97-AF65-F5344CB8AC3E}">
        <p14:creationId xmlns:p14="http://schemas.microsoft.com/office/powerpoint/2010/main" val="28921874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0"/>
            <a:ext cx="9067800" cy="6858000"/>
          </a:xfrm>
        </p:spPr>
        <p:txBody>
          <a:bodyPr>
            <a:normAutofit/>
          </a:bodyPr>
          <a:lstStyle/>
          <a:p>
            <a:pPr marL="0" indent="0">
              <a:buNone/>
            </a:pPr>
            <a:r>
              <a:rPr lang="en-US" sz="2400" b="1" dirty="0" smtClean="0">
                <a:solidFill>
                  <a:srgbClr val="FF0000"/>
                </a:solidFill>
                <a:latin typeface="Bookman Old Style" pitchFamily="18" charset="0"/>
              </a:rPr>
              <a:t>4. Right of Left (Right Left </a:t>
            </a:r>
            <a:r>
              <a:rPr lang="en-US" sz="2400" b="1" dirty="0">
                <a:solidFill>
                  <a:srgbClr val="FF0000"/>
                </a:solidFill>
                <a:latin typeface="Bookman Old Style" pitchFamily="18" charset="0"/>
              </a:rPr>
              <a:t>Rotation): </a:t>
            </a:r>
          </a:p>
          <a:p>
            <a:pPr marL="457200" indent="-457200">
              <a:buAutoNum type="alphaLcPeriod"/>
            </a:pPr>
            <a:r>
              <a:rPr lang="en-US" sz="2400" b="1" dirty="0">
                <a:solidFill>
                  <a:srgbClr val="00B050"/>
                </a:solidFill>
                <a:latin typeface="Bookman Old Style" pitchFamily="18" charset="0"/>
              </a:rPr>
              <a:t>Rotate </a:t>
            </a:r>
            <a:r>
              <a:rPr lang="en-US" sz="2400" b="1" dirty="0" smtClean="0">
                <a:solidFill>
                  <a:srgbClr val="00B050"/>
                </a:solidFill>
                <a:latin typeface="Bookman Old Style" pitchFamily="18" charset="0"/>
              </a:rPr>
              <a:t>Right</a:t>
            </a:r>
            <a:endParaRPr lang="en-US" sz="2400" b="1" dirty="0">
              <a:solidFill>
                <a:srgbClr val="00B050"/>
              </a:solidFill>
              <a:latin typeface="Bookman Old Style" pitchFamily="18" charset="0"/>
            </a:endParaRPr>
          </a:p>
          <a:p>
            <a:pPr marL="457200" indent="-457200">
              <a:buAutoNum type="alphaLcPeriod"/>
            </a:pPr>
            <a:r>
              <a:rPr lang="en-US" sz="2400" b="1" dirty="0">
                <a:solidFill>
                  <a:srgbClr val="00B050"/>
                </a:solidFill>
                <a:latin typeface="Bookman Old Style" pitchFamily="18" charset="0"/>
              </a:rPr>
              <a:t>Rotate </a:t>
            </a:r>
            <a:r>
              <a:rPr lang="en-US" sz="2400" b="1" dirty="0" smtClean="0">
                <a:solidFill>
                  <a:srgbClr val="00B050"/>
                </a:solidFill>
                <a:latin typeface="Bookman Old Style" pitchFamily="18" charset="0"/>
              </a:rPr>
              <a:t>Left</a:t>
            </a:r>
            <a:endParaRPr lang="en-US" sz="2400" b="1" dirty="0">
              <a:solidFill>
                <a:srgbClr val="00B050"/>
              </a:solidFill>
              <a:latin typeface="Bookman Old Style" pitchFamily="18" charset="0"/>
            </a:endParaRPr>
          </a:p>
          <a:p>
            <a:pPr>
              <a:buFont typeface="Wingdings" pitchFamily="2" charset="2"/>
              <a:buChar char="Ø"/>
            </a:pPr>
            <a:r>
              <a:rPr lang="en-US" sz="2400" dirty="0">
                <a:latin typeface="Bookman Old Style" pitchFamily="18" charset="0"/>
              </a:rPr>
              <a:t>To understand </a:t>
            </a:r>
            <a:r>
              <a:rPr lang="en-US" sz="2400" dirty="0" smtClean="0">
                <a:latin typeface="Bookman Old Style" pitchFamily="18" charset="0"/>
              </a:rPr>
              <a:t>Right Left </a:t>
            </a:r>
            <a:r>
              <a:rPr lang="en-US" sz="2400" dirty="0">
                <a:latin typeface="Bookman Old Style" pitchFamily="18" charset="0"/>
              </a:rPr>
              <a:t>Rotation, Let us consider the following insertion operations into an AVL Tree…</a:t>
            </a:r>
          </a:p>
          <a:p>
            <a:pPr marL="0" indent="0">
              <a:buNone/>
            </a:pP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1787"/>
            <a:ext cx="9144000" cy="3758013"/>
          </a:xfrm>
          <a:prstGeom prst="rect">
            <a:avLst/>
          </a:prstGeom>
        </p:spPr>
      </p:pic>
      <p:sp>
        <p:nvSpPr>
          <p:cNvPr id="4" name="TextBox 3"/>
          <p:cNvSpPr txBox="1"/>
          <p:nvPr/>
        </p:nvSpPr>
        <p:spPr>
          <a:xfrm>
            <a:off x="2105890" y="5314890"/>
            <a:ext cx="2847110" cy="400110"/>
          </a:xfrm>
          <a:prstGeom prst="rect">
            <a:avLst/>
          </a:prstGeom>
          <a:noFill/>
        </p:spPr>
        <p:txBody>
          <a:bodyPr wrap="square" rtlCol="0">
            <a:spAutoFit/>
          </a:bodyPr>
          <a:lstStyle/>
          <a:p>
            <a:r>
              <a:rPr lang="en-US" sz="2000" b="1" dirty="0" smtClean="0">
                <a:solidFill>
                  <a:srgbClr val="00B050"/>
                </a:solidFill>
                <a:latin typeface="Bookman Old Style" pitchFamily="18" charset="0"/>
              </a:rPr>
              <a:t>a. Rotate-Right</a:t>
            </a:r>
            <a:endParaRPr lang="en-US" sz="2000" b="1" dirty="0">
              <a:solidFill>
                <a:srgbClr val="00B050"/>
              </a:solidFill>
              <a:latin typeface="Bookman Old Style" pitchFamily="18" charset="0"/>
            </a:endParaRPr>
          </a:p>
        </p:txBody>
      </p:sp>
      <p:sp>
        <p:nvSpPr>
          <p:cNvPr id="5" name="TextBox 4"/>
          <p:cNvSpPr txBox="1"/>
          <p:nvPr/>
        </p:nvSpPr>
        <p:spPr>
          <a:xfrm>
            <a:off x="4953000" y="5329535"/>
            <a:ext cx="2362200" cy="400110"/>
          </a:xfrm>
          <a:prstGeom prst="rect">
            <a:avLst/>
          </a:prstGeom>
          <a:noFill/>
        </p:spPr>
        <p:txBody>
          <a:bodyPr wrap="square" rtlCol="0">
            <a:spAutoFit/>
          </a:bodyPr>
          <a:lstStyle/>
          <a:p>
            <a:r>
              <a:rPr lang="en-US" sz="2000" b="1" dirty="0" smtClean="0">
                <a:solidFill>
                  <a:srgbClr val="00B050"/>
                </a:solidFill>
                <a:latin typeface="Bookman Old Style" pitchFamily="18" charset="0"/>
              </a:rPr>
              <a:t>b. Rotate-Left</a:t>
            </a:r>
            <a:endParaRPr lang="en-US" sz="2000" b="1" dirty="0">
              <a:solidFill>
                <a:srgbClr val="00B050"/>
              </a:solidFill>
              <a:latin typeface="Bookman Old Style" pitchFamily="18" charset="0"/>
            </a:endParaRPr>
          </a:p>
        </p:txBody>
      </p:sp>
      <p:sp>
        <p:nvSpPr>
          <p:cNvPr id="6" name="Footer Placeholder 5"/>
          <p:cNvSpPr>
            <a:spLocks noGrp="1"/>
          </p:cNvSpPr>
          <p:nvPr>
            <p:ph type="ftr" sz="quarter" idx="11"/>
          </p:nvPr>
        </p:nvSpPr>
        <p:spPr/>
        <p:txBody>
          <a:bodyPr/>
          <a:lstStyle/>
          <a:p>
            <a:r>
              <a:rPr lang="en-US" smtClean="0"/>
              <a:t>Er. Jendi Bade Shrestha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84</a:t>
            </a:fld>
            <a:endParaRPr lang="en-US"/>
          </a:p>
        </p:txBody>
      </p:sp>
      <p:sp>
        <p:nvSpPr>
          <p:cNvPr id="8" name="TextBox 7"/>
          <p:cNvSpPr txBox="1"/>
          <p:nvPr/>
        </p:nvSpPr>
        <p:spPr>
          <a:xfrm>
            <a:off x="22746" y="5751478"/>
            <a:ext cx="2847110" cy="400110"/>
          </a:xfrm>
          <a:prstGeom prst="rect">
            <a:avLst/>
          </a:prstGeom>
          <a:noFill/>
        </p:spPr>
        <p:txBody>
          <a:bodyPr wrap="square" rtlCol="0">
            <a:spAutoFit/>
          </a:bodyPr>
          <a:lstStyle/>
          <a:p>
            <a:r>
              <a:rPr lang="en-US" sz="2000" b="1" dirty="0" smtClean="0">
                <a:solidFill>
                  <a:srgbClr val="00B050"/>
                </a:solidFill>
                <a:latin typeface="Bookman Old Style" pitchFamily="18" charset="0"/>
              </a:rPr>
              <a:t>Right of Left</a:t>
            </a:r>
            <a:endParaRPr lang="en-US" sz="2000" b="1" dirty="0">
              <a:solidFill>
                <a:srgbClr val="00B050"/>
              </a:solidFill>
              <a:latin typeface="Bookman Old Style" pitchFamily="18" charset="0"/>
            </a:endParaRPr>
          </a:p>
        </p:txBody>
      </p:sp>
    </p:spTree>
    <p:extLst>
      <p:ext uri="{BB962C8B-B14F-4D97-AF65-F5344CB8AC3E}">
        <p14:creationId xmlns:p14="http://schemas.microsoft.com/office/powerpoint/2010/main" val="27351491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990601"/>
            <a:ext cx="9067800" cy="4151206"/>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1261573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52400"/>
            <a:ext cx="9067800" cy="6172200"/>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33460222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838200"/>
            <a:ext cx="9067800" cy="4800599"/>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333417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609600"/>
            <a:ext cx="8915400" cy="5181600"/>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sp>
        <p:nvSpPr>
          <p:cNvPr id="7" name="TextBox 6"/>
          <p:cNvSpPr txBox="1"/>
          <p:nvPr/>
        </p:nvSpPr>
        <p:spPr>
          <a:xfrm>
            <a:off x="2209800" y="3505200"/>
            <a:ext cx="3429000" cy="461665"/>
          </a:xfrm>
          <a:prstGeom prst="rect">
            <a:avLst/>
          </a:prstGeom>
          <a:noFill/>
        </p:spPr>
        <p:txBody>
          <a:bodyPr wrap="square" rtlCol="0">
            <a:spAutoFit/>
          </a:bodyPr>
          <a:lstStyle/>
          <a:p>
            <a:r>
              <a:rPr lang="en-US" sz="2400" b="1" dirty="0" smtClean="0">
                <a:solidFill>
                  <a:srgbClr val="FF0000"/>
                </a:solidFill>
                <a:latin typeface="+mj-lt"/>
              </a:rPr>
              <a:t>Step:2</a:t>
            </a:r>
            <a:endParaRPr lang="en-US" sz="2400" b="1" dirty="0">
              <a:solidFill>
                <a:srgbClr val="FF0000"/>
              </a:solidFill>
              <a:latin typeface="+mj-lt"/>
            </a:endParaRPr>
          </a:p>
        </p:txBody>
      </p:sp>
      <p:sp>
        <p:nvSpPr>
          <p:cNvPr id="8" name="TextBox 7"/>
          <p:cNvSpPr txBox="1"/>
          <p:nvPr/>
        </p:nvSpPr>
        <p:spPr>
          <a:xfrm>
            <a:off x="2057400" y="1371600"/>
            <a:ext cx="3429000" cy="461665"/>
          </a:xfrm>
          <a:prstGeom prst="rect">
            <a:avLst/>
          </a:prstGeom>
          <a:noFill/>
        </p:spPr>
        <p:txBody>
          <a:bodyPr wrap="square" rtlCol="0">
            <a:spAutoFit/>
          </a:bodyPr>
          <a:lstStyle/>
          <a:p>
            <a:r>
              <a:rPr lang="en-US" sz="2400" b="1" dirty="0" smtClean="0">
                <a:solidFill>
                  <a:srgbClr val="FF0000"/>
                </a:solidFill>
                <a:latin typeface="+mj-lt"/>
              </a:rPr>
              <a:t>Step:1</a:t>
            </a:r>
            <a:endParaRPr lang="en-US" sz="2400" b="1" dirty="0">
              <a:solidFill>
                <a:srgbClr val="FF0000"/>
              </a:solidFill>
              <a:latin typeface="+mj-lt"/>
            </a:endParaRPr>
          </a:p>
        </p:txBody>
      </p:sp>
    </p:spTree>
    <p:extLst>
      <p:ext uri="{BB962C8B-B14F-4D97-AF65-F5344CB8AC3E}">
        <p14:creationId xmlns:p14="http://schemas.microsoft.com/office/powerpoint/2010/main" val="36350143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838200"/>
            <a:ext cx="8958489" cy="4191000"/>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sp>
        <p:nvSpPr>
          <p:cNvPr id="6" name="TextBox 5"/>
          <p:cNvSpPr txBox="1"/>
          <p:nvPr/>
        </p:nvSpPr>
        <p:spPr>
          <a:xfrm>
            <a:off x="3640540" y="4403678"/>
            <a:ext cx="3429000" cy="461665"/>
          </a:xfrm>
          <a:prstGeom prst="rect">
            <a:avLst/>
          </a:prstGeom>
          <a:noFill/>
        </p:spPr>
        <p:txBody>
          <a:bodyPr wrap="square" rtlCol="0">
            <a:spAutoFit/>
          </a:bodyPr>
          <a:lstStyle/>
          <a:p>
            <a:r>
              <a:rPr lang="en-US" sz="2400" b="1" dirty="0" smtClean="0">
                <a:solidFill>
                  <a:srgbClr val="B54EC0"/>
                </a:solidFill>
                <a:latin typeface="+mj-lt"/>
              </a:rPr>
              <a:t>Rotate Left</a:t>
            </a:r>
            <a:endParaRPr lang="en-US" sz="2400" b="1" dirty="0">
              <a:solidFill>
                <a:srgbClr val="B54EC0"/>
              </a:solidFill>
              <a:latin typeface="+mj-lt"/>
            </a:endParaRPr>
          </a:p>
        </p:txBody>
      </p:sp>
      <p:sp>
        <p:nvSpPr>
          <p:cNvPr id="7" name="TextBox 6"/>
          <p:cNvSpPr txBox="1"/>
          <p:nvPr/>
        </p:nvSpPr>
        <p:spPr>
          <a:xfrm>
            <a:off x="183107" y="381000"/>
            <a:ext cx="3429000" cy="461665"/>
          </a:xfrm>
          <a:prstGeom prst="rect">
            <a:avLst/>
          </a:prstGeom>
          <a:noFill/>
        </p:spPr>
        <p:txBody>
          <a:bodyPr wrap="square" rtlCol="0">
            <a:spAutoFit/>
          </a:bodyPr>
          <a:lstStyle/>
          <a:p>
            <a:r>
              <a:rPr lang="en-US" sz="2400" b="1" dirty="0" smtClean="0">
                <a:solidFill>
                  <a:srgbClr val="FF0000"/>
                </a:solidFill>
                <a:latin typeface="+mj-lt"/>
              </a:rPr>
              <a:t>Step:3</a:t>
            </a:r>
            <a:endParaRPr lang="en-US" sz="2400" b="1" dirty="0">
              <a:solidFill>
                <a:srgbClr val="FF0000"/>
              </a:solidFill>
              <a:latin typeface="+mj-lt"/>
            </a:endParaRPr>
          </a:p>
        </p:txBody>
      </p:sp>
      <p:sp>
        <p:nvSpPr>
          <p:cNvPr id="8" name="TextBox 7"/>
          <p:cNvSpPr txBox="1"/>
          <p:nvPr/>
        </p:nvSpPr>
        <p:spPr>
          <a:xfrm>
            <a:off x="259307" y="5024735"/>
            <a:ext cx="2331493" cy="461665"/>
          </a:xfrm>
          <a:prstGeom prst="rect">
            <a:avLst/>
          </a:prstGeom>
          <a:noFill/>
        </p:spPr>
        <p:txBody>
          <a:bodyPr wrap="square" rtlCol="0">
            <a:spAutoFit/>
          </a:bodyPr>
          <a:lstStyle/>
          <a:p>
            <a:r>
              <a:rPr lang="en-US" sz="2400" b="1" dirty="0" smtClean="0">
                <a:solidFill>
                  <a:srgbClr val="B54EC0"/>
                </a:solidFill>
                <a:latin typeface="+mj-lt"/>
              </a:rPr>
              <a:t>Right of Right</a:t>
            </a:r>
            <a:endParaRPr lang="en-US" sz="2400" b="1" dirty="0">
              <a:solidFill>
                <a:srgbClr val="B54EC0"/>
              </a:solidFill>
              <a:latin typeface="+mj-lt"/>
            </a:endParaRPr>
          </a:p>
        </p:txBody>
      </p:sp>
    </p:spTree>
    <p:extLst>
      <p:ext uri="{BB962C8B-B14F-4D97-AF65-F5344CB8AC3E}">
        <p14:creationId xmlns:p14="http://schemas.microsoft.com/office/powerpoint/2010/main" val="3394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25" y="497906"/>
            <a:ext cx="7115175" cy="5040881"/>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8324314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67022"/>
            <a:ext cx="6973471" cy="3890778"/>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sp>
        <p:nvSpPr>
          <p:cNvPr id="6" name="TextBox 5"/>
          <p:cNvSpPr txBox="1"/>
          <p:nvPr/>
        </p:nvSpPr>
        <p:spPr>
          <a:xfrm>
            <a:off x="914400" y="665286"/>
            <a:ext cx="3429000" cy="461665"/>
          </a:xfrm>
          <a:prstGeom prst="rect">
            <a:avLst/>
          </a:prstGeom>
          <a:noFill/>
        </p:spPr>
        <p:txBody>
          <a:bodyPr wrap="square" rtlCol="0">
            <a:spAutoFit/>
          </a:bodyPr>
          <a:lstStyle/>
          <a:p>
            <a:r>
              <a:rPr lang="en-US" sz="2400" b="1" dirty="0" smtClean="0">
                <a:solidFill>
                  <a:srgbClr val="FF0000"/>
                </a:solidFill>
                <a:latin typeface="+mj-lt"/>
              </a:rPr>
              <a:t>Step:4</a:t>
            </a:r>
            <a:endParaRPr lang="en-US" sz="2400" b="1" dirty="0">
              <a:solidFill>
                <a:srgbClr val="FF0000"/>
              </a:solidFill>
              <a:latin typeface="+mj-lt"/>
            </a:endParaRPr>
          </a:p>
        </p:txBody>
      </p:sp>
    </p:spTree>
    <p:extLst>
      <p:ext uri="{BB962C8B-B14F-4D97-AF65-F5344CB8AC3E}">
        <p14:creationId xmlns:p14="http://schemas.microsoft.com/office/powerpoint/2010/main" val="339470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81075"/>
            <a:ext cx="8991600" cy="3971925"/>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
        <p:nvSpPr>
          <p:cNvPr id="6" name="TextBox 5"/>
          <p:cNvSpPr txBox="1"/>
          <p:nvPr/>
        </p:nvSpPr>
        <p:spPr>
          <a:xfrm>
            <a:off x="152400" y="434453"/>
            <a:ext cx="3429000" cy="461665"/>
          </a:xfrm>
          <a:prstGeom prst="rect">
            <a:avLst/>
          </a:prstGeom>
          <a:noFill/>
        </p:spPr>
        <p:txBody>
          <a:bodyPr wrap="square" rtlCol="0">
            <a:spAutoFit/>
          </a:bodyPr>
          <a:lstStyle/>
          <a:p>
            <a:r>
              <a:rPr lang="en-US" sz="2400" b="1" dirty="0" smtClean="0">
                <a:solidFill>
                  <a:srgbClr val="FF0000"/>
                </a:solidFill>
                <a:latin typeface="+mj-lt"/>
              </a:rPr>
              <a:t>Step:5</a:t>
            </a:r>
            <a:endParaRPr lang="en-US" sz="2400" b="1" dirty="0">
              <a:solidFill>
                <a:srgbClr val="FF0000"/>
              </a:solidFill>
              <a:latin typeface="+mj-lt"/>
            </a:endParaRPr>
          </a:p>
        </p:txBody>
      </p:sp>
      <p:sp>
        <p:nvSpPr>
          <p:cNvPr id="7" name="TextBox 6"/>
          <p:cNvSpPr txBox="1"/>
          <p:nvPr/>
        </p:nvSpPr>
        <p:spPr>
          <a:xfrm>
            <a:off x="259307" y="5024735"/>
            <a:ext cx="2331493" cy="830997"/>
          </a:xfrm>
          <a:prstGeom prst="rect">
            <a:avLst/>
          </a:prstGeom>
          <a:noFill/>
        </p:spPr>
        <p:txBody>
          <a:bodyPr wrap="square" rtlCol="0">
            <a:spAutoFit/>
          </a:bodyPr>
          <a:lstStyle/>
          <a:p>
            <a:r>
              <a:rPr lang="en-US" sz="2400" b="1" dirty="0" smtClean="0">
                <a:solidFill>
                  <a:srgbClr val="B54EC0"/>
                </a:solidFill>
                <a:latin typeface="+mj-lt"/>
              </a:rPr>
              <a:t>Right of Right</a:t>
            </a:r>
          </a:p>
          <a:p>
            <a:r>
              <a:rPr lang="en-US" sz="2400" b="1" dirty="0" smtClean="0">
                <a:solidFill>
                  <a:srgbClr val="B54EC0"/>
                </a:solidFill>
                <a:latin typeface="+mj-lt"/>
              </a:rPr>
              <a:t>( Take 3,4,5)</a:t>
            </a:r>
            <a:endParaRPr lang="en-US" sz="2400" b="1" dirty="0">
              <a:solidFill>
                <a:srgbClr val="B54EC0"/>
              </a:solidFill>
              <a:latin typeface="+mj-lt"/>
            </a:endParaRPr>
          </a:p>
        </p:txBody>
      </p:sp>
      <p:sp>
        <p:nvSpPr>
          <p:cNvPr id="8" name="TextBox 7"/>
          <p:cNvSpPr txBox="1"/>
          <p:nvPr/>
        </p:nvSpPr>
        <p:spPr>
          <a:xfrm>
            <a:off x="3554104" y="4403678"/>
            <a:ext cx="3429000" cy="461665"/>
          </a:xfrm>
          <a:prstGeom prst="rect">
            <a:avLst/>
          </a:prstGeom>
          <a:noFill/>
        </p:spPr>
        <p:txBody>
          <a:bodyPr wrap="square" rtlCol="0">
            <a:spAutoFit/>
          </a:bodyPr>
          <a:lstStyle/>
          <a:p>
            <a:r>
              <a:rPr lang="en-US" sz="2400" b="1" dirty="0" smtClean="0">
                <a:solidFill>
                  <a:srgbClr val="B54EC0"/>
                </a:solidFill>
                <a:latin typeface="+mj-lt"/>
              </a:rPr>
              <a:t>Rotate Left</a:t>
            </a:r>
            <a:endParaRPr lang="en-US" sz="2400" b="1" dirty="0">
              <a:solidFill>
                <a:srgbClr val="B54EC0"/>
              </a:solidFill>
              <a:latin typeface="+mj-lt"/>
            </a:endParaRPr>
          </a:p>
        </p:txBody>
      </p:sp>
    </p:spTree>
    <p:extLst>
      <p:ext uri="{BB962C8B-B14F-4D97-AF65-F5344CB8AC3E}">
        <p14:creationId xmlns:p14="http://schemas.microsoft.com/office/powerpoint/2010/main" val="3394704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295401"/>
            <a:ext cx="9067800" cy="4114800"/>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
        <p:nvSpPr>
          <p:cNvPr id="6" name="TextBox 5"/>
          <p:cNvSpPr txBox="1"/>
          <p:nvPr/>
        </p:nvSpPr>
        <p:spPr>
          <a:xfrm>
            <a:off x="76200" y="605135"/>
            <a:ext cx="3429000" cy="461665"/>
          </a:xfrm>
          <a:prstGeom prst="rect">
            <a:avLst/>
          </a:prstGeom>
          <a:noFill/>
        </p:spPr>
        <p:txBody>
          <a:bodyPr wrap="square" rtlCol="0">
            <a:spAutoFit/>
          </a:bodyPr>
          <a:lstStyle/>
          <a:p>
            <a:r>
              <a:rPr lang="en-US" sz="2400" b="1" dirty="0" smtClean="0">
                <a:solidFill>
                  <a:srgbClr val="FF0000"/>
                </a:solidFill>
                <a:latin typeface="+mj-lt"/>
              </a:rPr>
              <a:t>Step:6</a:t>
            </a:r>
            <a:endParaRPr lang="en-US" sz="2400" b="1" dirty="0">
              <a:solidFill>
                <a:srgbClr val="FF0000"/>
              </a:solidFill>
              <a:latin typeface="+mj-lt"/>
            </a:endParaRPr>
          </a:p>
        </p:txBody>
      </p:sp>
      <p:sp>
        <p:nvSpPr>
          <p:cNvPr id="7" name="TextBox 6"/>
          <p:cNvSpPr txBox="1"/>
          <p:nvPr/>
        </p:nvSpPr>
        <p:spPr>
          <a:xfrm>
            <a:off x="259307" y="5493603"/>
            <a:ext cx="3245893" cy="1200329"/>
          </a:xfrm>
          <a:prstGeom prst="rect">
            <a:avLst/>
          </a:prstGeom>
          <a:noFill/>
        </p:spPr>
        <p:txBody>
          <a:bodyPr wrap="square" rtlCol="0">
            <a:spAutoFit/>
          </a:bodyPr>
          <a:lstStyle/>
          <a:p>
            <a:r>
              <a:rPr lang="en-US" sz="2400" b="1" dirty="0" smtClean="0">
                <a:solidFill>
                  <a:srgbClr val="B54EC0"/>
                </a:solidFill>
                <a:latin typeface="+mj-lt"/>
              </a:rPr>
              <a:t>Right of Right</a:t>
            </a:r>
          </a:p>
          <a:p>
            <a:r>
              <a:rPr lang="en-US" sz="2400" b="1" dirty="0" smtClean="0">
                <a:solidFill>
                  <a:srgbClr val="B54EC0"/>
                </a:solidFill>
                <a:latin typeface="+mj-lt"/>
              </a:rPr>
              <a:t>( Take 2,4,5 because 5 still have child)</a:t>
            </a:r>
            <a:endParaRPr lang="en-US" sz="2400" b="1" dirty="0">
              <a:solidFill>
                <a:srgbClr val="B54EC0"/>
              </a:solidFill>
              <a:latin typeface="+mj-lt"/>
            </a:endParaRPr>
          </a:p>
        </p:txBody>
      </p:sp>
      <p:sp>
        <p:nvSpPr>
          <p:cNvPr id="8" name="TextBox 7"/>
          <p:cNvSpPr txBox="1"/>
          <p:nvPr/>
        </p:nvSpPr>
        <p:spPr>
          <a:xfrm>
            <a:off x="3429000" y="4719935"/>
            <a:ext cx="3429000" cy="461665"/>
          </a:xfrm>
          <a:prstGeom prst="rect">
            <a:avLst/>
          </a:prstGeom>
          <a:noFill/>
        </p:spPr>
        <p:txBody>
          <a:bodyPr wrap="square" rtlCol="0">
            <a:spAutoFit/>
          </a:bodyPr>
          <a:lstStyle/>
          <a:p>
            <a:r>
              <a:rPr lang="en-US" sz="2400" b="1" dirty="0" smtClean="0">
                <a:solidFill>
                  <a:srgbClr val="B54EC0"/>
                </a:solidFill>
                <a:latin typeface="+mj-lt"/>
              </a:rPr>
              <a:t>Rotate Left</a:t>
            </a:r>
            <a:endParaRPr lang="en-US" sz="2400" b="1" dirty="0">
              <a:solidFill>
                <a:srgbClr val="B54EC0"/>
              </a:solidFill>
              <a:latin typeface="+mj-lt"/>
            </a:endParaRPr>
          </a:p>
        </p:txBody>
      </p:sp>
    </p:spTree>
    <p:extLst>
      <p:ext uri="{BB962C8B-B14F-4D97-AF65-F5344CB8AC3E}">
        <p14:creationId xmlns:p14="http://schemas.microsoft.com/office/powerpoint/2010/main" val="3394704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371600"/>
            <a:ext cx="9067800" cy="3962400"/>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
        <p:nvSpPr>
          <p:cNvPr id="6" name="TextBox 5"/>
          <p:cNvSpPr txBox="1"/>
          <p:nvPr/>
        </p:nvSpPr>
        <p:spPr>
          <a:xfrm>
            <a:off x="76200" y="681335"/>
            <a:ext cx="3429000" cy="461665"/>
          </a:xfrm>
          <a:prstGeom prst="rect">
            <a:avLst/>
          </a:prstGeom>
          <a:noFill/>
        </p:spPr>
        <p:txBody>
          <a:bodyPr wrap="square" rtlCol="0">
            <a:spAutoFit/>
          </a:bodyPr>
          <a:lstStyle/>
          <a:p>
            <a:r>
              <a:rPr lang="en-US" sz="2400" b="1" dirty="0" smtClean="0">
                <a:solidFill>
                  <a:srgbClr val="FF0000"/>
                </a:solidFill>
                <a:latin typeface="+mj-lt"/>
              </a:rPr>
              <a:t>Step:7</a:t>
            </a:r>
            <a:endParaRPr lang="en-US" sz="2400" b="1" dirty="0">
              <a:solidFill>
                <a:srgbClr val="FF0000"/>
              </a:solidFill>
              <a:latin typeface="+mj-lt"/>
            </a:endParaRPr>
          </a:p>
        </p:txBody>
      </p:sp>
      <p:sp>
        <p:nvSpPr>
          <p:cNvPr id="7" name="TextBox 6"/>
          <p:cNvSpPr txBox="1"/>
          <p:nvPr/>
        </p:nvSpPr>
        <p:spPr>
          <a:xfrm>
            <a:off x="228600" y="5417403"/>
            <a:ext cx="2331493" cy="830997"/>
          </a:xfrm>
          <a:prstGeom prst="rect">
            <a:avLst/>
          </a:prstGeom>
          <a:noFill/>
        </p:spPr>
        <p:txBody>
          <a:bodyPr wrap="square" rtlCol="0">
            <a:spAutoFit/>
          </a:bodyPr>
          <a:lstStyle/>
          <a:p>
            <a:r>
              <a:rPr lang="en-US" sz="2400" b="1" dirty="0" smtClean="0">
                <a:solidFill>
                  <a:srgbClr val="B54EC0"/>
                </a:solidFill>
                <a:latin typeface="+mj-lt"/>
              </a:rPr>
              <a:t>Right of Right</a:t>
            </a:r>
          </a:p>
          <a:p>
            <a:r>
              <a:rPr lang="en-US" sz="2400" b="1" dirty="0" smtClean="0">
                <a:solidFill>
                  <a:srgbClr val="B54EC0"/>
                </a:solidFill>
                <a:latin typeface="+mj-lt"/>
              </a:rPr>
              <a:t>( Take 5,6,7)</a:t>
            </a:r>
            <a:endParaRPr lang="en-US" sz="2400" b="1" dirty="0">
              <a:solidFill>
                <a:srgbClr val="B54EC0"/>
              </a:solidFill>
              <a:latin typeface="+mj-lt"/>
            </a:endParaRPr>
          </a:p>
        </p:txBody>
      </p:sp>
      <p:sp>
        <p:nvSpPr>
          <p:cNvPr id="8" name="TextBox 7"/>
          <p:cNvSpPr txBox="1"/>
          <p:nvPr/>
        </p:nvSpPr>
        <p:spPr>
          <a:xfrm>
            <a:off x="3505200" y="4719935"/>
            <a:ext cx="3429000" cy="461665"/>
          </a:xfrm>
          <a:prstGeom prst="rect">
            <a:avLst/>
          </a:prstGeom>
          <a:noFill/>
        </p:spPr>
        <p:txBody>
          <a:bodyPr wrap="square" rtlCol="0">
            <a:spAutoFit/>
          </a:bodyPr>
          <a:lstStyle/>
          <a:p>
            <a:r>
              <a:rPr lang="en-US" sz="2400" b="1" dirty="0" smtClean="0">
                <a:solidFill>
                  <a:srgbClr val="B54EC0"/>
                </a:solidFill>
                <a:latin typeface="+mj-lt"/>
              </a:rPr>
              <a:t>Rotate Left</a:t>
            </a:r>
            <a:endParaRPr lang="en-US" sz="2400" b="1" dirty="0">
              <a:solidFill>
                <a:srgbClr val="B54EC0"/>
              </a:solidFill>
              <a:latin typeface="+mj-lt"/>
            </a:endParaRPr>
          </a:p>
        </p:txBody>
      </p:sp>
    </p:spTree>
    <p:extLst>
      <p:ext uri="{BB962C8B-B14F-4D97-AF65-F5344CB8AC3E}">
        <p14:creationId xmlns:p14="http://schemas.microsoft.com/office/powerpoint/2010/main" val="3394704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219200"/>
            <a:ext cx="6846113" cy="4481385"/>
          </a:xfrm>
        </p:spPr>
      </p:pic>
      <p:sp>
        <p:nvSpPr>
          <p:cNvPr id="2" name="Footer Placeholder 1"/>
          <p:cNvSpPr>
            <a:spLocks noGrp="1"/>
          </p:cNvSpPr>
          <p:nvPr>
            <p:ph type="ftr" sz="quarter" idx="11"/>
          </p:nvPr>
        </p:nvSpPr>
        <p:spPr/>
        <p:txBody>
          <a:bodyPr/>
          <a:lstStyle/>
          <a:p>
            <a:r>
              <a:rPr lang="en-US" smtClean="0"/>
              <a:t>Er. Jendi Bade Shrestha</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a:p>
        </p:txBody>
      </p:sp>
      <p:sp>
        <p:nvSpPr>
          <p:cNvPr id="6" name="TextBox 5"/>
          <p:cNvSpPr txBox="1"/>
          <p:nvPr/>
        </p:nvSpPr>
        <p:spPr>
          <a:xfrm>
            <a:off x="152400" y="757535"/>
            <a:ext cx="3429000" cy="461665"/>
          </a:xfrm>
          <a:prstGeom prst="rect">
            <a:avLst/>
          </a:prstGeom>
          <a:noFill/>
        </p:spPr>
        <p:txBody>
          <a:bodyPr wrap="square" rtlCol="0">
            <a:spAutoFit/>
          </a:bodyPr>
          <a:lstStyle/>
          <a:p>
            <a:r>
              <a:rPr lang="en-US" sz="2400" b="1" dirty="0" smtClean="0">
                <a:solidFill>
                  <a:srgbClr val="FF0000"/>
                </a:solidFill>
                <a:latin typeface="+mj-lt"/>
              </a:rPr>
              <a:t>Step:8</a:t>
            </a:r>
            <a:endParaRPr lang="en-US" sz="2400" b="1" dirty="0">
              <a:solidFill>
                <a:srgbClr val="FF0000"/>
              </a:solidFill>
              <a:latin typeface="+mj-lt"/>
            </a:endParaRPr>
          </a:p>
        </p:txBody>
      </p:sp>
      <p:sp>
        <p:nvSpPr>
          <p:cNvPr id="7" name="TextBox 6"/>
          <p:cNvSpPr txBox="1"/>
          <p:nvPr/>
        </p:nvSpPr>
        <p:spPr>
          <a:xfrm>
            <a:off x="2819400" y="5638800"/>
            <a:ext cx="3429000" cy="461665"/>
          </a:xfrm>
          <a:prstGeom prst="rect">
            <a:avLst/>
          </a:prstGeom>
          <a:noFill/>
        </p:spPr>
        <p:txBody>
          <a:bodyPr wrap="square" rtlCol="0">
            <a:spAutoFit/>
          </a:bodyPr>
          <a:lstStyle/>
          <a:p>
            <a:r>
              <a:rPr lang="en-US" sz="2400" b="1" dirty="0" smtClean="0">
                <a:solidFill>
                  <a:srgbClr val="FF0000"/>
                </a:solidFill>
                <a:latin typeface="+mj-lt"/>
              </a:rPr>
              <a:t>Fig: Final AVL Tree</a:t>
            </a:r>
            <a:endParaRPr lang="en-US" sz="2400" b="1" dirty="0">
              <a:solidFill>
                <a:srgbClr val="FF0000"/>
              </a:solidFill>
              <a:latin typeface="+mj-lt"/>
            </a:endParaRPr>
          </a:p>
        </p:txBody>
      </p:sp>
    </p:spTree>
    <p:extLst>
      <p:ext uri="{BB962C8B-B14F-4D97-AF65-F5344CB8AC3E}">
        <p14:creationId xmlns:p14="http://schemas.microsoft.com/office/powerpoint/2010/main" val="3394704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629400"/>
          </a:xfrm>
        </p:spPr>
        <p:txBody>
          <a:bodyPr>
            <a:normAutofit/>
          </a:bodyPr>
          <a:lstStyle/>
          <a:p>
            <a:pPr marL="0" indent="0">
              <a:buNone/>
            </a:pPr>
            <a:r>
              <a:rPr lang="en-US" sz="2400" b="1" dirty="0" smtClean="0">
                <a:solidFill>
                  <a:srgbClr val="FF0000"/>
                </a:solidFill>
                <a:latin typeface="Bookman Old Style" pitchFamily="18" charset="0"/>
              </a:rPr>
              <a:t>Example:2</a:t>
            </a:r>
            <a:endParaRPr lang="en-US" sz="2400" b="1" dirty="0">
              <a:solidFill>
                <a:srgbClr val="FF0000"/>
              </a:solidFill>
              <a:latin typeface="Bookman Old Style" pitchFamily="18" charset="0"/>
            </a:endParaRPr>
          </a:p>
        </p:txBody>
      </p:sp>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0" y="533400"/>
            <a:ext cx="7391400" cy="1219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985962"/>
            <a:ext cx="6668585" cy="3805238"/>
          </a:xfrm>
          <a:prstGeom prst="rect">
            <a:avLst/>
          </a:prstGeom>
        </p:spPr>
      </p:pic>
      <p:sp>
        <p:nvSpPr>
          <p:cNvPr id="2" name="TextBox 1"/>
          <p:cNvSpPr txBox="1"/>
          <p:nvPr/>
        </p:nvSpPr>
        <p:spPr>
          <a:xfrm>
            <a:off x="4114800" y="3888581"/>
            <a:ext cx="1066800" cy="369332"/>
          </a:xfrm>
          <a:prstGeom prst="rect">
            <a:avLst/>
          </a:prstGeom>
          <a:noFill/>
        </p:spPr>
        <p:txBody>
          <a:bodyPr wrap="square" rtlCol="0">
            <a:spAutoFit/>
          </a:bodyPr>
          <a:lstStyle/>
          <a:p>
            <a:r>
              <a:rPr lang="en-US" dirty="0" smtClean="0"/>
              <a:t>0-0=0</a:t>
            </a:r>
            <a:endParaRPr lang="en-US" dirty="0"/>
          </a:p>
        </p:txBody>
      </p:sp>
    </p:spTree>
    <p:extLst>
      <p:ext uri="{BB962C8B-B14F-4D97-AF65-F5344CB8AC3E}">
        <p14:creationId xmlns:p14="http://schemas.microsoft.com/office/powerpoint/2010/main" val="5430412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661740"/>
            <a:ext cx="7920885" cy="4977060"/>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96</a:t>
            </a:fld>
            <a:endParaRPr lang="en-US"/>
          </a:p>
        </p:txBody>
      </p:sp>
      <p:sp>
        <p:nvSpPr>
          <p:cNvPr id="6" name="TextBox 5"/>
          <p:cNvSpPr txBox="1"/>
          <p:nvPr/>
        </p:nvSpPr>
        <p:spPr>
          <a:xfrm>
            <a:off x="3065060" y="3675589"/>
            <a:ext cx="1066800" cy="369332"/>
          </a:xfrm>
          <a:prstGeom prst="rect">
            <a:avLst/>
          </a:prstGeom>
          <a:noFill/>
        </p:spPr>
        <p:txBody>
          <a:bodyPr wrap="square" rtlCol="0">
            <a:spAutoFit/>
          </a:bodyPr>
          <a:lstStyle/>
          <a:p>
            <a:r>
              <a:rPr lang="en-US" dirty="0" smtClean="0"/>
              <a:t>0-0=0</a:t>
            </a:r>
            <a:endParaRPr lang="en-US" dirty="0"/>
          </a:p>
        </p:txBody>
      </p:sp>
      <p:sp>
        <p:nvSpPr>
          <p:cNvPr id="7" name="TextBox 6"/>
          <p:cNvSpPr txBox="1"/>
          <p:nvPr/>
        </p:nvSpPr>
        <p:spPr>
          <a:xfrm>
            <a:off x="4096603" y="2514600"/>
            <a:ext cx="1066800" cy="369332"/>
          </a:xfrm>
          <a:prstGeom prst="rect">
            <a:avLst/>
          </a:prstGeom>
          <a:noFill/>
        </p:spPr>
        <p:txBody>
          <a:bodyPr wrap="square" rtlCol="0">
            <a:spAutoFit/>
          </a:bodyPr>
          <a:lstStyle/>
          <a:p>
            <a:r>
              <a:rPr lang="en-US" dirty="0" smtClean="0"/>
              <a:t>1-0=1</a:t>
            </a:r>
            <a:endParaRPr lang="en-US" dirty="0"/>
          </a:p>
        </p:txBody>
      </p:sp>
    </p:spTree>
    <p:extLst>
      <p:ext uri="{BB962C8B-B14F-4D97-AF65-F5344CB8AC3E}">
        <p14:creationId xmlns:p14="http://schemas.microsoft.com/office/powerpoint/2010/main" val="18146881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790" y="838200"/>
            <a:ext cx="7818610" cy="4867055"/>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97</a:t>
            </a:fld>
            <a:endParaRPr lang="en-US"/>
          </a:p>
        </p:txBody>
      </p:sp>
      <p:sp>
        <p:nvSpPr>
          <p:cNvPr id="6" name="TextBox 5"/>
          <p:cNvSpPr txBox="1"/>
          <p:nvPr/>
        </p:nvSpPr>
        <p:spPr>
          <a:xfrm>
            <a:off x="5638800" y="3733800"/>
            <a:ext cx="1066800" cy="369332"/>
          </a:xfrm>
          <a:prstGeom prst="rect">
            <a:avLst/>
          </a:prstGeom>
          <a:noFill/>
        </p:spPr>
        <p:txBody>
          <a:bodyPr wrap="square" rtlCol="0">
            <a:spAutoFit/>
          </a:bodyPr>
          <a:lstStyle/>
          <a:p>
            <a:r>
              <a:rPr lang="en-US" dirty="0" smtClean="0"/>
              <a:t>0-0=0</a:t>
            </a:r>
            <a:endParaRPr lang="en-US" dirty="0"/>
          </a:p>
        </p:txBody>
      </p:sp>
      <p:sp>
        <p:nvSpPr>
          <p:cNvPr id="7" name="TextBox 6"/>
          <p:cNvSpPr txBox="1"/>
          <p:nvPr/>
        </p:nvSpPr>
        <p:spPr>
          <a:xfrm>
            <a:off x="4191000" y="2514600"/>
            <a:ext cx="1066800" cy="369332"/>
          </a:xfrm>
          <a:prstGeom prst="rect">
            <a:avLst/>
          </a:prstGeom>
          <a:noFill/>
        </p:spPr>
        <p:txBody>
          <a:bodyPr wrap="square" rtlCol="0">
            <a:spAutoFit/>
          </a:bodyPr>
          <a:lstStyle/>
          <a:p>
            <a:r>
              <a:rPr lang="en-US" dirty="0" smtClean="0"/>
              <a:t>1-1=0</a:t>
            </a:r>
            <a:endParaRPr lang="en-US" dirty="0"/>
          </a:p>
        </p:txBody>
      </p:sp>
      <p:sp>
        <p:nvSpPr>
          <p:cNvPr id="8" name="TextBox 7"/>
          <p:cNvSpPr txBox="1"/>
          <p:nvPr/>
        </p:nvSpPr>
        <p:spPr>
          <a:xfrm>
            <a:off x="2438400" y="3856315"/>
            <a:ext cx="1066800" cy="369332"/>
          </a:xfrm>
          <a:prstGeom prst="rect">
            <a:avLst/>
          </a:prstGeom>
          <a:noFill/>
        </p:spPr>
        <p:txBody>
          <a:bodyPr wrap="square" rtlCol="0">
            <a:spAutoFit/>
          </a:bodyPr>
          <a:lstStyle/>
          <a:p>
            <a:r>
              <a:rPr lang="en-US" dirty="0" smtClean="0"/>
              <a:t>0-0=0</a:t>
            </a:r>
            <a:endParaRPr lang="en-US" dirty="0"/>
          </a:p>
        </p:txBody>
      </p:sp>
    </p:spTree>
    <p:extLst>
      <p:ext uri="{BB962C8B-B14F-4D97-AF65-F5344CB8AC3E}">
        <p14:creationId xmlns:p14="http://schemas.microsoft.com/office/powerpoint/2010/main" val="18146881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595697"/>
            <a:ext cx="7281863" cy="5728903"/>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98</a:t>
            </a:fld>
            <a:endParaRPr lang="en-US"/>
          </a:p>
        </p:txBody>
      </p:sp>
      <p:sp>
        <p:nvSpPr>
          <p:cNvPr id="6" name="TextBox 5"/>
          <p:cNvSpPr txBox="1"/>
          <p:nvPr/>
        </p:nvSpPr>
        <p:spPr>
          <a:xfrm>
            <a:off x="3048000" y="3675167"/>
            <a:ext cx="1066800" cy="369332"/>
          </a:xfrm>
          <a:prstGeom prst="rect">
            <a:avLst/>
          </a:prstGeom>
          <a:noFill/>
        </p:spPr>
        <p:txBody>
          <a:bodyPr wrap="square" rtlCol="0">
            <a:spAutoFit/>
          </a:bodyPr>
          <a:lstStyle/>
          <a:p>
            <a:r>
              <a:rPr lang="en-US" dirty="0" smtClean="0"/>
              <a:t>1-0=1</a:t>
            </a:r>
            <a:endParaRPr lang="en-US" dirty="0"/>
          </a:p>
        </p:txBody>
      </p:sp>
      <p:sp>
        <p:nvSpPr>
          <p:cNvPr id="7" name="TextBox 6"/>
          <p:cNvSpPr txBox="1"/>
          <p:nvPr/>
        </p:nvSpPr>
        <p:spPr>
          <a:xfrm>
            <a:off x="4267200" y="2590800"/>
            <a:ext cx="1066800" cy="369332"/>
          </a:xfrm>
          <a:prstGeom prst="rect">
            <a:avLst/>
          </a:prstGeom>
          <a:noFill/>
        </p:spPr>
        <p:txBody>
          <a:bodyPr wrap="square" rtlCol="0">
            <a:spAutoFit/>
          </a:bodyPr>
          <a:lstStyle/>
          <a:p>
            <a:r>
              <a:rPr lang="en-US" dirty="0" smtClean="0"/>
              <a:t>2-1=1</a:t>
            </a:r>
            <a:endParaRPr lang="en-US" dirty="0"/>
          </a:p>
        </p:txBody>
      </p:sp>
      <p:sp>
        <p:nvSpPr>
          <p:cNvPr id="8" name="TextBox 7"/>
          <p:cNvSpPr txBox="1"/>
          <p:nvPr/>
        </p:nvSpPr>
        <p:spPr>
          <a:xfrm>
            <a:off x="6172200" y="3675167"/>
            <a:ext cx="1066800" cy="369332"/>
          </a:xfrm>
          <a:prstGeom prst="rect">
            <a:avLst/>
          </a:prstGeom>
          <a:noFill/>
        </p:spPr>
        <p:txBody>
          <a:bodyPr wrap="square" rtlCol="0">
            <a:spAutoFit/>
          </a:bodyPr>
          <a:lstStyle/>
          <a:p>
            <a:r>
              <a:rPr lang="en-US" dirty="0" smtClean="0"/>
              <a:t>0-0=0</a:t>
            </a:r>
            <a:endParaRPr lang="en-US" dirty="0"/>
          </a:p>
        </p:txBody>
      </p:sp>
      <p:sp>
        <p:nvSpPr>
          <p:cNvPr id="9" name="TextBox 8"/>
          <p:cNvSpPr txBox="1"/>
          <p:nvPr/>
        </p:nvSpPr>
        <p:spPr>
          <a:xfrm>
            <a:off x="1600200" y="4876800"/>
            <a:ext cx="1066800" cy="369332"/>
          </a:xfrm>
          <a:prstGeom prst="rect">
            <a:avLst/>
          </a:prstGeom>
          <a:noFill/>
        </p:spPr>
        <p:txBody>
          <a:bodyPr wrap="square" rtlCol="0">
            <a:spAutoFit/>
          </a:bodyPr>
          <a:lstStyle/>
          <a:p>
            <a:r>
              <a:rPr lang="en-US" dirty="0" smtClean="0"/>
              <a:t>0-0=0</a:t>
            </a:r>
            <a:endParaRPr lang="en-US" dirty="0"/>
          </a:p>
        </p:txBody>
      </p:sp>
    </p:spTree>
    <p:extLst>
      <p:ext uri="{BB962C8B-B14F-4D97-AF65-F5344CB8AC3E}">
        <p14:creationId xmlns:p14="http://schemas.microsoft.com/office/powerpoint/2010/main" val="18146881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96015"/>
            <a:ext cx="7620000" cy="6204785"/>
          </a:xfrm>
        </p:spPr>
      </p:pic>
      <p:sp>
        <p:nvSpPr>
          <p:cNvPr id="4" name="Footer Placeholder 3"/>
          <p:cNvSpPr>
            <a:spLocks noGrp="1"/>
          </p:cNvSpPr>
          <p:nvPr>
            <p:ph type="ftr" sz="quarter" idx="11"/>
          </p:nvPr>
        </p:nvSpPr>
        <p:spPr/>
        <p:txBody>
          <a:bodyPr/>
          <a:lstStyle/>
          <a:p>
            <a:r>
              <a:rPr lang="en-US" smtClean="0"/>
              <a:t>Er. Jendi Bade Shrestha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99</a:t>
            </a:fld>
            <a:endParaRPr lang="en-US"/>
          </a:p>
        </p:txBody>
      </p:sp>
      <p:sp>
        <p:nvSpPr>
          <p:cNvPr id="6" name="TextBox 5"/>
          <p:cNvSpPr txBox="1"/>
          <p:nvPr/>
        </p:nvSpPr>
        <p:spPr>
          <a:xfrm>
            <a:off x="2809164" y="4202668"/>
            <a:ext cx="1066800" cy="369332"/>
          </a:xfrm>
          <a:prstGeom prst="rect">
            <a:avLst/>
          </a:prstGeom>
          <a:noFill/>
        </p:spPr>
        <p:txBody>
          <a:bodyPr wrap="square" rtlCol="0">
            <a:spAutoFit/>
          </a:bodyPr>
          <a:lstStyle/>
          <a:p>
            <a:r>
              <a:rPr lang="en-US" dirty="0" smtClean="0"/>
              <a:t>1-0=1</a:t>
            </a:r>
            <a:endParaRPr lang="en-US" dirty="0"/>
          </a:p>
        </p:txBody>
      </p:sp>
      <p:sp>
        <p:nvSpPr>
          <p:cNvPr id="7" name="TextBox 6"/>
          <p:cNvSpPr txBox="1"/>
          <p:nvPr/>
        </p:nvSpPr>
        <p:spPr>
          <a:xfrm>
            <a:off x="5029200" y="2438400"/>
            <a:ext cx="1066800" cy="369332"/>
          </a:xfrm>
          <a:prstGeom prst="rect">
            <a:avLst/>
          </a:prstGeom>
          <a:noFill/>
        </p:spPr>
        <p:txBody>
          <a:bodyPr wrap="square" rtlCol="0">
            <a:spAutoFit/>
          </a:bodyPr>
          <a:lstStyle/>
          <a:p>
            <a:r>
              <a:rPr lang="en-US" dirty="0" smtClean="0"/>
              <a:t>3-1=2</a:t>
            </a:r>
            <a:endParaRPr lang="en-US" dirty="0"/>
          </a:p>
        </p:txBody>
      </p:sp>
      <p:sp>
        <p:nvSpPr>
          <p:cNvPr id="8" name="TextBox 7"/>
          <p:cNvSpPr txBox="1"/>
          <p:nvPr/>
        </p:nvSpPr>
        <p:spPr>
          <a:xfrm>
            <a:off x="6781800" y="3429000"/>
            <a:ext cx="1066800" cy="369332"/>
          </a:xfrm>
          <a:prstGeom prst="rect">
            <a:avLst/>
          </a:prstGeom>
          <a:noFill/>
        </p:spPr>
        <p:txBody>
          <a:bodyPr wrap="square" rtlCol="0">
            <a:spAutoFit/>
          </a:bodyPr>
          <a:lstStyle/>
          <a:p>
            <a:r>
              <a:rPr lang="en-US" dirty="0" smtClean="0"/>
              <a:t>0-0=0</a:t>
            </a:r>
            <a:endParaRPr lang="en-US" dirty="0"/>
          </a:p>
        </p:txBody>
      </p:sp>
      <p:sp>
        <p:nvSpPr>
          <p:cNvPr id="9" name="TextBox 8"/>
          <p:cNvSpPr txBox="1"/>
          <p:nvPr/>
        </p:nvSpPr>
        <p:spPr>
          <a:xfrm>
            <a:off x="1828800" y="5117068"/>
            <a:ext cx="1066800" cy="369332"/>
          </a:xfrm>
          <a:prstGeom prst="rect">
            <a:avLst/>
          </a:prstGeom>
          <a:noFill/>
        </p:spPr>
        <p:txBody>
          <a:bodyPr wrap="square" rtlCol="0">
            <a:spAutoFit/>
          </a:bodyPr>
          <a:lstStyle/>
          <a:p>
            <a:r>
              <a:rPr lang="en-US" dirty="0" smtClean="0"/>
              <a:t>0-0=0</a:t>
            </a:r>
            <a:endParaRPr lang="en-US" dirty="0"/>
          </a:p>
        </p:txBody>
      </p:sp>
      <p:sp>
        <p:nvSpPr>
          <p:cNvPr id="10" name="TextBox 9"/>
          <p:cNvSpPr txBox="1"/>
          <p:nvPr/>
        </p:nvSpPr>
        <p:spPr>
          <a:xfrm>
            <a:off x="3962400" y="3427969"/>
            <a:ext cx="1066800" cy="369332"/>
          </a:xfrm>
          <a:prstGeom prst="rect">
            <a:avLst/>
          </a:prstGeom>
          <a:noFill/>
        </p:spPr>
        <p:txBody>
          <a:bodyPr wrap="square" rtlCol="0">
            <a:spAutoFit/>
          </a:bodyPr>
          <a:lstStyle/>
          <a:p>
            <a:r>
              <a:rPr lang="en-US" dirty="0" smtClean="0"/>
              <a:t>2-0=2</a:t>
            </a:r>
            <a:endParaRPr lang="en-US" dirty="0"/>
          </a:p>
        </p:txBody>
      </p:sp>
    </p:spTree>
    <p:extLst>
      <p:ext uri="{BB962C8B-B14F-4D97-AF65-F5344CB8AC3E}">
        <p14:creationId xmlns:p14="http://schemas.microsoft.com/office/powerpoint/2010/main" val="1814688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1209</TotalTime>
  <Words>2727</Words>
  <Application>Microsoft Office PowerPoint</Application>
  <PresentationFormat>On-screen Show (4:3)</PresentationFormat>
  <Paragraphs>1101</Paragraphs>
  <Slides>166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166</vt:i4>
      </vt:variant>
    </vt:vector>
  </HeadingPairs>
  <TitlesOfParts>
    <vt:vector size="173" baseType="lpstr">
      <vt:lpstr>Arial</vt:lpstr>
      <vt:lpstr>Bookman Old Style</vt:lpstr>
      <vt:lpstr>Calibri</vt:lpstr>
      <vt:lpstr>Times New Roman</vt:lpstr>
      <vt:lpstr>Verdana</vt:lpstr>
      <vt:lpstr>Wingdings</vt:lpstr>
      <vt:lpstr>Office Theme</vt:lpstr>
      <vt:lpstr>PowerPoint Presentation</vt:lpstr>
      <vt:lpstr>Nature lover’s view of a tree</vt:lpstr>
      <vt:lpstr>PowerPoint Presentation</vt:lpstr>
      <vt:lpstr>PowerPoint Presentation</vt:lpstr>
      <vt:lpstr>PowerPoint Presentation</vt:lpstr>
      <vt:lpstr>PowerPoint Presentation</vt:lpstr>
      <vt:lpstr>Fig:1 Example of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of Tree</vt:lpstr>
      <vt:lpstr>PowerPoint Presentation</vt:lpstr>
      <vt:lpstr>PowerPoint Presentation</vt:lpstr>
      <vt:lpstr>PowerPoint Presentation</vt:lpstr>
      <vt:lpstr>PowerPoint Presentation</vt:lpstr>
      <vt:lpstr>PowerPoint Presentation</vt:lpstr>
      <vt:lpstr>For example, B-Tree of Order 3 contains maximum 2 key values in a node and maximum 3 children for a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suraj hekka</dc:creator>
  <cp:lastModifiedBy>Acer</cp:lastModifiedBy>
  <cp:revision>166</cp:revision>
  <dcterms:created xsi:type="dcterms:W3CDTF">2006-08-16T00:00:00Z</dcterms:created>
  <dcterms:modified xsi:type="dcterms:W3CDTF">2021-11-29T02:52:11Z</dcterms:modified>
</cp:coreProperties>
</file>